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4" r:id="rId2"/>
    <p:sldId id="282" r:id="rId3"/>
    <p:sldId id="310" r:id="rId4"/>
    <p:sldId id="316" r:id="rId5"/>
    <p:sldId id="317" r:id="rId6"/>
    <p:sldId id="318" r:id="rId7"/>
    <p:sldId id="319" r:id="rId8"/>
    <p:sldId id="320" r:id="rId9"/>
    <p:sldId id="321" r:id="rId10"/>
    <p:sldId id="35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283" r:id="rId41"/>
    <p:sldId id="304" r:id="rId42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5" name="Line 5"/>
          <p:cNvSpPr>
            <a:spLocks noChangeShapeType="1"/>
          </p:cNvSpPr>
          <p:nvPr/>
        </p:nvSpPr>
        <p:spPr bwMode="auto">
          <a:xfrm flipV="1">
            <a:off x="1763713" y="3284538"/>
            <a:ext cx="1152525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37286" name="Line 6"/>
          <p:cNvSpPr>
            <a:spLocks noChangeShapeType="1"/>
          </p:cNvSpPr>
          <p:nvPr/>
        </p:nvSpPr>
        <p:spPr bwMode="auto">
          <a:xfrm flipH="1" flipV="1">
            <a:off x="3059113" y="3284538"/>
            <a:ext cx="10080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 err="1"/>
              <a:t>IOStream</a:t>
            </a:r>
            <a:r>
              <a:rPr lang="pl-PL" altLang="pl-PL" dirty="0"/>
              <a:t> </a:t>
            </a:r>
            <a:r>
              <a:rPr lang="pl-PL" altLang="pl-PL" dirty="0" err="1"/>
              <a:t>library</a:t>
            </a:r>
            <a:r>
              <a:rPr lang="pl-PL" altLang="pl-PL" dirty="0"/>
              <a:t> – </a:t>
            </a:r>
            <a:r>
              <a:rPr lang="pl-PL" altLang="pl-PL" dirty="0" err="1"/>
              <a:t>details</a:t>
            </a:r>
            <a:endParaRPr lang="en-US" dirty="0" smtClean="0"/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pl-PL" dirty="0" smtClean="0"/>
              <a:t>			</a:t>
            </a:r>
            <a:r>
              <a:rPr 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ios_base</a:t>
            </a:r>
            <a:endParaRPr lang="pl-PL" sz="2400" dirty="0">
              <a:solidFill>
                <a:srgbClr val="3E9BB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buNone/>
              <a:defRPr/>
            </a:pPr>
            <a:r>
              <a:rPr lang="pl-PL" sz="2400" dirty="0" smtClean="0"/>
              <a:t> 					 	</a:t>
            </a:r>
            <a:r>
              <a:rPr 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basic_streambuf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&lt;&gt;</a:t>
            </a:r>
            <a:r>
              <a:rPr lang="pl-PL" sz="2400" dirty="0" smtClean="0"/>
              <a:t> </a:t>
            </a:r>
          </a:p>
          <a:p>
            <a:pPr>
              <a:buNone/>
              <a:defRPr/>
            </a:pPr>
            <a:endParaRPr lang="pl-PL" sz="1600" dirty="0" smtClean="0"/>
          </a:p>
          <a:p>
            <a:pPr>
              <a:buNone/>
              <a:defRPr/>
            </a:pPr>
            <a:r>
              <a:rPr lang="pl-PL" sz="2400" dirty="0" smtClean="0"/>
              <a:t>			</a:t>
            </a:r>
            <a:r>
              <a:rPr 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&lt;&gt;</a:t>
            </a:r>
            <a:endParaRPr lang="pl-PL" sz="2400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pl-PL" sz="2400" dirty="0" smtClean="0"/>
              <a:t>			   </a:t>
            </a:r>
            <a:r>
              <a:rPr lang="pl-PL" sz="2400" i="1" dirty="0" err="1" smtClean="0">
                <a:solidFill>
                  <a:srgbClr val="008000"/>
                </a:solidFill>
              </a:rPr>
              <a:t>virtual</a:t>
            </a:r>
            <a:endParaRPr lang="pl-PL" sz="2400" i="1" dirty="0" smtClean="0">
              <a:solidFill>
                <a:srgbClr val="008000"/>
              </a:solidFill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pl-PL" sz="1600" i="1" dirty="0" smtClean="0">
              <a:solidFill>
                <a:srgbClr val="008000"/>
              </a:solidFill>
            </a:endParaRPr>
          </a:p>
          <a:p>
            <a:pPr>
              <a:buNone/>
              <a:defRPr/>
            </a:pPr>
            <a:r>
              <a:rPr 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basic_istream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&lt;&gt;</a:t>
            </a:r>
            <a:r>
              <a:rPr lang="pl-PL" sz="2400" dirty="0" smtClean="0"/>
              <a:t>	 </a:t>
            </a:r>
            <a:r>
              <a:rPr 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basic_ostrea</a:t>
            </a:r>
            <a:r>
              <a:rPr 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&lt;&gt;</a:t>
            </a:r>
            <a:endParaRPr lang="pl-PL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l-PL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pl-PL" sz="2000" dirty="0" smtClean="0"/>
          </a:p>
          <a:p>
            <a:pPr>
              <a:buNone/>
              <a:defRPr/>
            </a:pPr>
            <a:r>
              <a:rPr lang="pl-PL" sz="2400" dirty="0" smtClean="0"/>
              <a:t>		    </a:t>
            </a:r>
            <a:r>
              <a:rPr 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basic_iostream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&lt;&gt;</a:t>
            </a:r>
            <a:endParaRPr lang="pl-PL" sz="2400" dirty="0" smtClean="0"/>
          </a:p>
        </p:txBody>
      </p:sp>
      <p:sp>
        <p:nvSpPr>
          <p:cNvPr id="737284" name="Line 4"/>
          <p:cNvSpPr>
            <a:spLocks noChangeShapeType="1"/>
          </p:cNvSpPr>
          <p:nvPr/>
        </p:nvSpPr>
        <p:spPr bwMode="auto">
          <a:xfrm flipV="1">
            <a:off x="3059113" y="2133600"/>
            <a:ext cx="0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37287" name="Line 7"/>
          <p:cNvSpPr>
            <a:spLocks noChangeShapeType="1"/>
          </p:cNvSpPr>
          <p:nvPr/>
        </p:nvSpPr>
        <p:spPr bwMode="auto">
          <a:xfrm flipH="1" flipV="1">
            <a:off x="1763713" y="4508500"/>
            <a:ext cx="1152525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37288" name="Line 8"/>
          <p:cNvSpPr>
            <a:spLocks noChangeShapeType="1"/>
          </p:cNvSpPr>
          <p:nvPr/>
        </p:nvSpPr>
        <p:spPr bwMode="auto">
          <a:xfrm flipV="1">
            <a:off x="3059113" y="4508500"/>
            <a:ext cx="1008062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65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ios_base</a:t>
            </a:r>
            <a:endParaRPr lang="pl-PL" altLang="pl-PL" dirty="0">
              <a:solidFill>
                <a:srgbClr val="3E9BB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pl-PL" altLang="pl-PL" dirty="0"/>
          </a:p>
          <a:p>
            <a:r>
              <a:rPr lang="pl-PL" altLang="pl-PL" dirty="0" err="1"/>
              <a:t>common</a:t>
            </a:r>
            <a:r>
              <a:rPr lang="pl-PL" altLang="pl-PL" dirty="0"/>
              <a:t> </a:t>
            </a:r>
            <a:r>
              <a:rPr lang="pl-PL" altLang="pl-PL" dirty="0" err="1"/>
              <a:t>interface</a:t>
            </a:r>
            <a:r>
              <a:rPr lang="pl-PL" altLang="pl-PL" dirty="0"/>
              <a:t> for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classes</a:t>
            </a:r>
            <a:r>
              <a:rPr lang="pl-PL" altLang="pl-PL" dirty="0"/>
              <a:t> independent on the </a:t>
            </a:r>
            <a:r>
              <a:rPr lang="pl-PL" altLang="pl-PL" dirty="0" err="1"/>
              <a:t>class</a:t>
            </a:r>
            <a:r>
              <a:rPr lang="pl-PL" altLang="pl-PL" dirty="0"/>
              <a:t>/</a:t>
            </a:r>
            <a:r>
              <a:rPr lang="pl-PL" altLang="pl-PL" dirty="0" err="1"/>
              <a:t>type</a:t>
            </a:r>
            <a:r>
              <a:rPr lang="pl-PL" altLang="pl-PL" dirty="0"/>
              <a:t> of the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elements</a:t>
            </a:r>
            <a:endParaRPr lang="pl-PL" altLang="pl-PL" dirty="0"/>
          </a:p>
          <a:p>
            <a:pPr lvl="1"/>
            <a:r>
              <a:rPr lang="pl-PL" altLang="pl-PL" dirty="0" err="1"/>
              <a:t>current</a:t>
            </a:r>
            <a:r>
              <a:rPr lang="pl-PL" altLang="pl-PL" dirty="0"/>
              <a:t> </a:t>
            </a:r>
            <a:r>
              <a:rPr lang="pl-PL" altLang="pl-PL" dirty="0" err="1"/>
              <a:t>condition</a:t>
            </a:r>
            <a:r>
              <a:rPr lang="pl-PL" altLang="pl-PL" dirty="0"/>
              <a:t> of the </a:t>
            </a:r>
            <a:r>
              <a:rPr lang="pl-PL" altLang="pl-PL" dirty="0" err="1"/>
              <a:t>stream</a:t>
            </a:r>
            <a:endParaRPr lang="pl-PL" altLang="pl-PL" dirty="0"/>
          </a:p>
          <a:p>
            <a:pPr lvl="1"/>
            <a:r>
              <a:rPr lang="pl-PL" altLang="pl-PL" dirty="0" err="1"/>
              <a:t>formatting</a:t>
            </a:r>
            <a:r>
              <a:rPr lang="pl-PL" altLang="pl-PL" dirty="0"/>
              <a:t> of the data </a:t>
            </a:r>
            <a:r>
              <a:rPr lang="pl-PL" altLang="pl-PL" dirty="0" err="1"/>
              <a:t>being</a:t>
            </a:r>
            <a:r>
              <a:rPr lang="pl-PL" altLang="pl-PL" dirty="0"/>
              <a:t> </a:t>
            </a:r>
            <a:r>
              <a:rPr lang="pl-PL" altLang="pl-PL" dirty="0" err="1"/>
              <a:t>processed</a:t>
            </a:r>
            <a:endParaRPr lang="pl-PL" altLang="pl-PL" dirty="0"/>
          </a:p>
          <a:p>
            <a:pPr lvl="1"/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1039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</a:t>
            </a:r>
            <a:r>
              <a:rPr lang="pl-PL" altLang="pl-PL" dirty="0">
                <a:latin typeface="Arial Narrow" panose="020B0606020202030204" pitchFamily="34" charset="0"/>
              </a:rPr>
              <a:t>&lt;&gt;</a:t>
            </a:r>
          </a:p>
          <a:p>
            <a:endParaRPr lang="pl-PL" altLang="pl-PL" dirty="0">
              <a:latin typeface="Arial Narrow" panose="020B0606020202030204" pitchFamily="34" charset="0"/>
            </a:endParaRPr>
          </a:p>
          <a:p>
            <a:r>
              <a:rPr lang="pl-PL" altLang="pl-PL" dirty="0" err="1"/>
              <a:t>common</a:t>
            </a:r>
            <a:r>
              <a:rPr lang="pl-PL" altLang="pl-PL" dirty="0"/>
              <a:t> </a:t>
            </a:r>
            <a:r>
              <a:rPr lang="pl-PL" altLang="pl-PL" dirty="0" err="1"/>
              <a:t>interface</a:t>
            </a:r>
            <a:r>
              <a:rPr lang="pl-PL" altLang="pl-PL" dirty="0"/>
              <a:t> for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classes</a:t>
            </a:r>
            <a:r>
              <a:rPr lang="pl-PL" altLang="pl-PL" dirty="0"/>
              <a:t> in </a:t>
            </a:r>
            <a:r>
              <a:rPr lang="pl-PL" altLang="pl-PL" dirty="0" err="1"/>
              <a:t>extent</a:t>
            </a:r>
            <a:r>
              <a:rPr lang="pl-PL" altLang="pl-PL" dirty="0"/>
              <a:t> dependent on the </a:t>
            </a:r>
            <a:r>
              <a:rPr lang="pl-PL" altLang="pl-PL" dirty="0" err="1"/>
              <a:t>class</a:t>
            </a:r>
            <a:r>
              <a:rPr lang="pl-PL" altLang="pl-PL" dirty="0"/>
              <a:t>/</a:t>
            </a:r>
            <a:r>
              <a:rPr lang="pl-PL" altLang="pl-PL" dirty="0" err="1"/>
              <a:t>type</a:t>
            </a:r>
            <a:r>
              <a:rPr lang="pl-PL" altLang="pl-PL" dirty="0"/>
              <a:t> of the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elements</a:t>
            </a:r>
            <a:endParaRPr lang="pl-PL" altLang="pl-PL" dirty="0"/>
          </a:p>
          <a:p>
            <a:pPr lvl="1"/>
            <a:r>
              <a:rPr lang="pl-PL" altLang="pl-PL" dirty="0" err="1"/>
              <a:t>definition</a:t>
            </a:r>
            <a:r>
              <a:rPr lang="pl-PL" altLang="pl-PL" dirty="0"/>
              <a:t> of the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buffer</a:t>
            </a:r>
            <a:r>
              <a:rPr lang="pl-PL" altLang="pl-PL" dirty="0"/>
              <a:t> (</a:t>
            </a:r>
            <a:r>
              <a:rPr lang="pl-PL" altLang="pl-PL" dirty="0" err="1"/>
              <a:t>class</a:t>
            </a:r>
            <a:r>
              <a:rPr lang="pl-PL" altLang="pl-PL" dirty="0"/>
              <a:t> 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 </a:t>
            </a:r>
            <a:r>
              <a:rPr 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basic_streambuf</a:t>
            </a:r>
            <a:r>
              <a:rPr lang="pl-PL" dirty="0">
                <a:highlight>
                  <a:srgbClr val="FFFFFF"/>
                </a:highlight>
                <a:latin typeface="Consolas" panose="020B0609020204030204" pitchFamily="49" charset="0"/>
              </a:rPr>
              <a:t>&lt;&gt;</a:t>
            </a:r>
            <a:r>
              <a:rPr lang="pl-PL" altLang="pl-PL" dirty="0" smtClean="0"/>
              <a:t> </a:t>
            </a:r>
            <a:r>
              <a:rPr lang="pl-PL" altLang="pl-PL" dirty="0"/>
              <a:t>for </a:t>
            </a:r>
            <a:r>
              <a:rPr lang="pl-PL" altLang="pl-PL" dirty="0" err="1"/>
              <a:t>specific</a:t>
            </a:r>
            <a:r>
              <a:rPr lang="pl-PL" altLang="pl-PL" dirty="0"/>
              <a:t> </a:t>
            </a:r>
            <a:r>
              <a:rPr lang="pl-PL" altLang="pl-PL" dirty="0" err="1"/>
              <a:t>class</a:t>
            </a:r>
            <a:r>
              <a:rPr lang="pl-PL" altLang="pl-PL" dirty="0"/>
              <a:t>/</a:t>
            </a:r>
            <a:r>
              <a:rPr lang="pl-PL" altLang="pl-PL" dirty="0" err="1"/>
              <a:t>type</a:t>
            </a:r>
            <a:r>
              <a:rPr lang="pl-PL" altLang="pl-PL" dirty="0"/>
              <a:t> of the </a:t>
            </a:r>
            <a:r>
              <a:rPr lang="pl-PL" altLang="pl-PL" dirty="0" err="1"/>
              <a:t>stream</a:t>
            </a:r>
            <a:r>
              <a:rPr lang="pl-PL" altLang="pl-PL" dirty="0"/>
              <a:t> element, </a:t>
            </a:r>
            <a:r>
              <a:rPr lang="pl-PL" altLang="pl-PL" dirty="0" err="1"/>
              <a:t>definitions</a:t>
            </a:r>
            <a:r>
              <a:rPr lang="pl-PL" altLang="pl-PL" dirty="0"/>
              <a:t> of </a:t>
            </a:r>
            <a:r>
              <a:rPr lang="pl-PL" altLang="pl-PL" dirty="0" err="1"/>
              <a:t>methods</a:t>
            </a:r>
            <a:r>
              <a:rPr lang="pl-PL" altLang="pl-PL" dirty="0"/>
              <a:t> </a:t>
            </a:r>
            <a:r>
              <a:rPr lang="pl-PL" altLang="pl-PL" dirty="0" err="1"/>
              <a:t>actually</a:t>
            </a:r>
            <a:r>
              <a:rPr lang="pl-PL" altLang="pl-PL" dirty="0"/>
              <a:t> </a:t>
            </a:r>
            <a:r>
              <a:rPr lang="pl-PL" altLang="pl-PL" dirty="0" err="1"/>
              <a:t>reading</a:t>
            </a:r>
            <a:r>
              <a:rPr lang="pl-PL" altLang="pl-PL" dirty="0"/>
              <a:t>/</a:t>
            </a:r>
            <a:r>
              <a:rPr lang="pl-PL" altLang="pl-PL" dirty="0" err="1"/>
              <a:t>writting</a:t>
            </a:r>
            <a:r>
              <a:rPr lang="pl-PL" altLang="pl-PL" dirty="0"/>
              <a:t> data)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29664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basic_istream</a:t>
            </a:r>
            <a:r>
              <a:rPr lang="pl-PL" altLang="pl-PL" dirty="0">
                <a:latin typeface="Arial Narrow" panose="020B0606020202030204" pitchFamily="34" charset="0"/>
              </a:rPr>
              <a:t>&lt;&gt;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basic_ostream</a:t>
            </a:r>
            <a:r>
              <a:rPr lang="pl-PL" altLang="pl-PL" dirty="0">
                <a:latin typeface="Arial Narrow" panose="020B0606020202030204" pitchFamily="34" charset="0"/>
              </a:rPr>
              <a:t>&lt;&gt;</a:t>
            </a:r>
          </a:p>
          <a:p>
            <a:pPr>
              <a:lnSpc>
                <a:spcPct val="90000"/>
              </a:lnSpc>
            </a:pPr>
            <a:endParaRPr lang="pl-PL" altLang="pl-PL" dirty="0"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dirty="0" err="1"/>
              <a:t>templates</a:t>
            </a:r>
            <a:r>
              <a:rPr lang="pl-PL" altLang="pl-PL" dirty="0"/>
              <a:t> for </a:t>
            </a:r>
            <a:r>
              <a:rPr lang="pl-PL" altLang="pl-PL" dirty="0" err="1"/>
              <a:t>classes</a:t>
            </a:r>
            <a:r>
              <a:rPr lang="pl-PL" altLang="pl-PL" dirty="0"/>
              <a:t> of </a:t>
            </a:r>
            <a:r>
              <a:rPr lang="pl-PL" altLang="pl-PL" dirty="0" err="1"/>
              <a:t>read-only</a:t>
            </a:r>
            <a:r>
              <a:rPr lang="pl-PL" altLang="pl-PL" dirty="0"/>
              <a:t>/</a:t>
            </a:r>
            <a:r>
              <a:rPr lang="pl-PL" altLang="pl-PL" dirty="0" err="1"/>
              <a:t>write-only</a:t>
            </a:r>
            <a:r>
              <a:rPr lang="pl-PL" altLang="pl-PL" dirty="0"/>
              <a:t> </a:t>
            </a:r>
            <a:r>
              <a:rPr lang="pl-PL" altLang="pl-PL" dirty="0" err="1"/>
              <a:t>streams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they</a:t>
            </a:r>
            <a:r>
              <a:rPr lang="pl-PL" altLang="pl-PL" dirty="0"/>
              <a:t> </a:t>
            </a:r>
            <a:r>
              <a:rPr lang="pl-PL" altLang="pl-PL" dirty="0" err="1"/>
              <a:t>inherit</a:t>
            </a:r>
            <a:r>
              <a:rPr lang="pl-PL" altLang="pl-PL" dirty="0"/>
              <a:t> </a:t>
            </a:r>
            <a:r>
              <a:rPr lang="pl-PL" altLang="pl-PL" u="sng" dirty="0" err="1"/>
              <a:t>virtually</a:t>
            </a:r>
            <a:r>
              <a:rPr lang="pl-PL" altLang="pl-PL" dirty="0"/>
              <a:t> the </a:t>
            </a:r>
            <a:r>
              <a:rPr lang="pl-PL" altLang="pl-PL" dirty="0" err="1"/>
              <a:t>template</a:t>
            </a:r>
            <a:r>
              <a:rPr lang="pl-PL" altLang="pl-PL" dirty="0"/>
              <a:t> </a:t>
            </a: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</a:t>
            </a:r>
            <a:r>
              <a:rPr lang="pl-PL" altLang="pl-PL" dirty="0">
                <a:latin typeface="Arial Narrow" panose="020B0606020202030204" pitchFamily="34" charset="0"/>
              </a:rPr>
              <a:t>&lt;&gt;</a:t>
            </a:r>
          </a:p>
          <a:p>
            <a:pPr lvl="1">
              <a:lnSpc>
                <a:spcPct val="90000"/>
              </a:lnSpc>
            </a:pPr>
            <a:r>
              <a:rPr lang="pl-PL" altLang="pl-PL" dirty="0"/>
              <a:t>for the </a:t>
            </a:r>
            <a:r>
              <a:rPr lang="pl-PL" altLang="pl-PL" dirty="0">
                <a:latin typeface="Arial Narrow" panose="020B0606020202030204" pitchFamily="34" charset="0"/>
              </a:rPr>
              <a:t>char</a:t>
            </a:r>
            <a:r>
              <a:rPr lang="pl-PL" altLang="pl-PL" dirty="0"/>
              <a:t> </a:t>
            </a:r>
            <a:r>
              <a:rPr lang="pl-PL" altLang="pl-PL" dirty="0" err="1"/>
              <a:t>template</a:t>
            </a:r>
            <a:r>
              <a:rPr lang="pl-PL" altLang="pl-PL" dirty="0"/>
              <a:t> argument </a:t>
            </a:r>
            <a:r>
              <a:rPr lang="pl-PL" altLang="pl-PL" dirty="0" err="1"/>
              <a:t>they’re</a:t>
            </a:r>
            <a:r>
              <a:rPr lang="pl-PL" altLang="pl-PL" dirty="0"/>
              <a:t> 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altLang="pl-PL" dirty="0"/>
              <a:t> and </a:t>
            </a: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pl-PL" altLang="pl-PL" dirty="0"/>
              <a:t> </a:t>
            </a:r>
            <a:r>
              <a:rPr lang="pl-PL" altLang="pl-PL" dirty="0" err="1"/>
              <a:t>respectively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headers</a:t>
            </a:r>
            <a:r>
              <a:rPr lang="pl-PL" altLang="pl-PL" dirty="0"/>
              <a:t>: </a:t>
            </a:r>
            <a:r>
              <a:rPr lang="pl-PL" dirty="0"/>
              <a:t>&lt;</a:t>
            </a:r>
            <a:r>
              <a:rPr lang="pl-PL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dirty="0"/>
              <a:t>&gt; </a:t>
            </a:r>
            <a:r>
              <a:rPr lang="pl-PL" dirty="0" smtClean="0"/>
              <a:t>and </a:t>
            </a:r>
            <a:r>
              <a:rPr lang="pl-PL" dirty="0"/>
              <a:t>&lt;</a:t>
            </a:r>
            <a:r>
              <a:rPr lang="pl-PL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pl-PL" dirty="0"/>
              <a:t>&gt;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altLang="pl-P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pl-PL" altLang="pl-PL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basic_iostream</a:t>
            </a:r>
            <a:r>
              <a:rPr lang="pl-PL" altLang="pl-PL" dirty="0">
                <a:latin typeface="Arial Narrow" panose="020B0606020202030204" pitchFamily="34" charset="0"/>
              </a:rPr>
              <a:t>&lt;&gt;</a:t>
            </a:r>
          </a:p>
          <a:p>
            <a:endParaRPr lang="pl-PL" altLang="pl-PL" dirty="0">
              <a:latin typeface="Arial Narrow" panose="020B0606020202030204" pitchFamily="34" charset="0"/>
            </a:endParaRPr>
          </a:p>
          <a:p>
            <a:r>
              <a:rPr lang="pl-PL" altLang="pl-PL" dirty="0" err="1"/>
              <a:t>templates</a:t>
            </a:r>
            <a:r>
              <a:rPr lang="pl-PL" altLang="pl-PL" dirty="0"/>
              <a:t> of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classes</a:t>
            </a:r>
            <a:r>
              <a:rPr lang="pl-PL" altLang="pl-PL" dirty="0"/>
              <a:t> </a:t>
            </a:r>
            <a:r>
              <a:rPr lang="pl-PL" altLang="pl-PL" dirty="0" err="1"/>
              <a:t>capable</a:t>
            </a:r>
            <a:r>
              <a:rPr lang="pl-PL" altLang="pl-PL" dirty="0"/>
              <a:t> of </a:t>
            </a:r>
            <a:r>
              <a:rPr lang="pl-PL" altLang="pl-PL" dirty="0" err="1"/>
              <a:t>reading</a:t>
            </a:r>
            <a:r>
              <a:rPr lang="pl-PL" altLang="pl-PL" dirty="0"/>
              <a:t> </a:t>
            </a:r>
            <a:r>
              <a:rPr lang="pl-PL" altLang="pl-PL" u="sng" dirty="0"/>
              <a:t>and</a:t>
            </a:r>
            <a:r>
              <a:rPr lang="pl-PL" altLang="pl-PL" dirty="0"/>
              <a:t> </a:t>
            </a:r>
            <a:r>
              <a:rPr lang="pl-PL" altLang="pl-PL" dirty="0" err="1"/>
              <a:t>writting</a:t>
            </a:r>
            <a:endParaRPr lang="pl-PL" altLang="pl-PL" dirty="0"/>
          </a:p>
          <a:p>
            <a:pPr lvl="1">
              <a:defRPr/>
            </a:pPr>
            <a:r>
              <a:rPr lang="pl-PL" altLang="pl-PL" dirty="0" err="1"/>
              <a:t>header</a:t>
            </a:r>
            <a:r>
              <a:rPr lang="pl-PL" altLang="pl-PL" dirty="0"/>
              <a:t> </a:t>
            </a:r>
            <a:r>
              <a:rPr lang="pl-PL" sz="2400" dirty="0"/>
              <a:t>&lt;</a:t>
            </a:r>
            <a:r>
              <a:rPr 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4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166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err="1"/>
              <a:t>result</a:t>
            </a:r>
            <a:r>
              <a:rPr lang="pl-PL" altLang="pl-PL" dirty="0"/>
              <a:t> of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operations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/>
              <a:t>status of the </a:t>
            </a:r>
            <a:r>
              <a:rPr lang="pl-PL" altLang="pl-PL" dirty="0" err="1"/>
              <a:t>stream</a:t>
            </a:r>
            <a:r>
              <a:rPr lang="pl-PL" altLang="pl-PL" dirty="0"/>
              <a:t> (</a:t>
            </a:r>
            <a:r>
              <a:rPr lang="pl-PL" altLang="pl-PL" dirty="0" err="1"/>
              <a:t>within</a:t>
            </a:r>
            <a:r>
              <a:rPr lang="pl-PL" altLang="pl-PL" dirty="0"/>
              <a:t> </a:t>
            </a:r>
            <a:r>
              <a:rPr lang="pl-PL" altLang="pl-PL" dirty="0" err="1"/>
              <a:t>scope</a:t>
            </a:r>
            <a:r>
              <a:rPr lang="pl-PL" altLang="pl-PL" dirty="0"/>
              <a:t> of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ios_base</a:t>
            </a:r>
            <a:r>
              <a:rPr lang="pl-PL" altLang="pl-PL" dirty="0"/>
              <a:t>, </a:t>
            </a:r>
            <a:r>
              <a:rPr lang="pl-PL" altLang="pl-PL" dirty="0" err="1"/>
              <a:t>constants</a:t>
            </a:r>
            <a:r>
              <a:rPr lang="pl-PL" altLang="pl-PL" dirty="0"/>
              <a:t> of </a:t>
            </a:r>
            <a:r>
              <a:rPr lang="pl-PL" altLang="pl-PL" dirty="0" err="1"/>
              <a:t>type</a:t>
            </a:r>
            <a:r>
              <a:rPr lang="pl-PL" altLang="pl-PL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iostate</a:t>
            </a:r>
            <a:r>
              <a:rPr lang="pl-PL" altLang="pl-PL" dirty="0"/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goodbit</a:t>
            </a:r>
            <a:r>
              <a:rPr lang="pl-PL" altLang="pl-PL" dirty="0">
                <a:solidFill>
                  <a:srgbClr val="008000"/>
                </a:solidFill>
              </a:rPr>
              <a:t>	// </a:t>
            </a:r>
            <a:r>
              <a:rPr lang="pl-PL" altLang="pl-PL" dirty="0" err="1">
                <a:solidFill>
                  <a:srgbClr val="008000"/>
                </a:solidFill>
              </a:rPr>
              <a:t>everything</a:t>
            </a:r>
            <a:r>
              <a:rPr lang="pl-PL" altLang="pl-PL" dirty="0">
                <a:solidFill>
                  <a:srgbClr val="008000"/>
                </a:solidFill>
              </a:rPr>
              <a:t> ok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>
                <a:solidFill>
                  <a:srgbClr val="008000"/>
                </a:solidFill>
              </a:rPr>
              <a:t> 			// </a:t>
            </a:r>
            <a:r>
              <a:rPr lang="pl-PL" altLang="pl-PL" dirty="0" err="1">
                <a:solidFill>
                  <a:srgbClr val="008000"/>
                </a:solidFill>
              </a:rPr>
              <a:t>bits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described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below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are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zeroes</a:t>
            </a:r>
            <a:endParaRPr lang="pl-PL" altLang="pl-PL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eofbit</a:t>
            </a:r>
            <a:r>
              <a:rPr lang="pl-PL" altLang="pl-PL" dirty="0">
                <a:solidFill>
                  <a:srgbClr val="008000"/>
                </a:solidFill>
              </a:rPr>
              <a:t>	</a:t>
            </a:r>
            <a:r>
              <a:rPr lang="pl-PL" altLang="pl-PL" dirty="0" smtClean="0">
                <a:solidFill>
                  <a:srgbClr val="008000"/>
                </a:solidFill>
              </a:rPr>
              <a:t>// </a:t>
            </a:r>
            <a:r>
              <a:rPr lang="pl-PL" altLang="pl-PL" dirty="0">
                <a:solidFill>
                  <a:srgbClr val="008000"/>
                </a:solidFill>
              </a:rPr>
              <a:t>end of file </a:t>
            </a:r>
            <a:r>
              <a:rPr lang="pl-PL" altLang="pl-PL" dirty="0" err="1">
                <a:solidFill>
                  <a:srgbClr val="008000"/>
                </a:solidFill>
              </a:rPr>
              <a:t>reached</a:t>
            </a:r>
            <a:endParaRPr lang="pl-PL" altLang="pl-PL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failbit</a:t>
            </a:r>
            <a:r>
              <a:rPr lang="pl-PL" altLang="pl-PL" dirty="0">
                <a:solidFill>
                  <a:srgbClr val="008000"/>
                </a:solidFill>
              </a:rPr>
              <a:t>	</a:t>
            </a:r>
            <a:r>
              <a:rPr lang="pl-PL" altLang="pl-PL" dirty="0" smtClean="0">
                <a:solidFill>
                  <a:srgbClr val="008000"/>
                </a:solidFill>
              </a:rPr>
              <a:t>// </a:t>
            </a:r>
            <a:r>
              <a:rPr lang="pl-PL" altLang="pl-PL" dirty="0" err="1">
                <a:solidFill>
                  <a:srgbClr val="008000"/>
                </a:solidFill>
              </a:rPr>
              <a:t>last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operation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failed</a:t>
            </a:r>
            <a:endParaRPr lang="pl-PL" altLang="pl-PL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>
                <a:solidFill>
                  <a:srgbClr val="008000"/>
                </a:solidFill>
              </a:rPr>
              <a:t> 			// </a:t>
            </a:r>
            <a:r>
              <a:rPr lang="pl-PL" altLang="pl-PL" dirty="0" err="1">
                <a:solidFill>
                  <a:srgbClr val="008000"/>
                </a:solidFill>
              </a:rPr>
              <a:t>following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operations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will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fail</a:t>
            </a:r>
            <a:endParaRPr lang="pl-PL" altLang="pl-PL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>
                <a:solidFill>
                  <a:srgbClr val="008000"/>
                </a:solidFill>
              </a:rPr>
              <a:t> 			// </a:t>
            </a:r>
            <a:r>
              <a:rPr lang="pl-PL" altLang="pl-PL" dirty="0" err="1">
                <a:solidFill>
                  <a:srgbClr val="008000"/>
                </a:solidFill>
              </a:rPr>
              <a:t>until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failbit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gets</a:t>
            </a:r>
            <a:r>
              <a:rPr lang="pl-PL" altLang="pl-PL" dirty="0">
                <a:solidFill>
                  <a:srgbClr val="008000"/>
                </a:solidFill>
              </a:rPr>
              <a:t> set to 0</a:t>
            </a:r>
          </a:p>
          <a:p>
            <a:pPr lvl="2">
              <a:lnSpc>
                <a:spcPct val="90000"/>
              </a:lnSpc>
            </a:pPr>
            <a:r>
              <a:rPr lang="pl-PL" altLang="pl-PL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badbit</a:t>
            </a:r>
            <a:r>
              <a:rPr lang="pl-PL" altLang="pl-PL" dirty="0">
                <a:solidFill>
                  <a:srgbClr val="008000"/>
                </a:solidFill>
              </a:rPr>
              <a:t>	</a:t>
            </a:r>
            <a:r>
              <a:rPr lang="pl-PL" altLang="pl-PL" dirty="0" smtClean="0">
                <a:solidFill>
                  <a:srgbClr val="008000"/>
                </a:solidFill>
              </a:rPr>
              <a:t>// </a:t>
            </a:r>
            <a:r>
              <a:rPr lang="pl-PL" altLang="pl-PL" dirty="0" err="1">
                <a:solidFill>
                  <a:srgbClr val="008000"/>
                </a:solidFill>
              </a:rPr>
              <a:t>failure</a:t>
            </a:r>
            <a:r>
              <a:rPr lang="pl-PL" altLang="pl-PL" dirty="0">
                <a:solidFill>
                  <a:srgbClr val="008000"/>
                </a:solidFill>
              </a:rPr>
              <a:t>; </a:t>
            </a:r>
            <a:r>
              <a:rPr lang="pl-PL" altLang="pl-PL" dirty="0" err="1">
                <a:solidFill>
                  <a:srgbClr val="008000"/>
                </a:solidFill>
              </a:rPr>
              <a:t>stream</a:t>
            </a:r>
            <a:r>
              <a:rPr lang="pl-PL" altLang="pl-PL" dirty="0">
                <a:solidFill>
                  <a:srgbClr val="008000"/>
                </a:solidFill>
              </a:rPr>
              <a:t> </a:t>
            </a:r>
            <a:r>
              <a:rPr lang="pl-PL" altLang="pl-PL" dirty="0" err="1">
                <a:solidFill>
                  <a:srgbClr val="008000"/>
                </a:solidFill>
              </a:rPr>
              <a:t>destroyed</a:t>
            </a:r>
            <a:endParaRPr lang="pl-PL" altLang="pl-PL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r>
              <a:rPr lang="pl-PL" altLang="pl-PL" dirty="0" err="1"/>
              <a:t>result</a:t>
            </a:r>
            <a:r>
              <a:rPr lang="pl-PL" altLang="pl-PL" dirty="0"/>
              <a:t> of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operations</a:t>
            </a:r>
            <a:r>
              <a:rPr lang="pl-PL" altLang="pl-PL" dirty="0"/>
              <a:t> - </a:t>
            </a:r>
            <a:r>
              <a:rPr lang="pl-PL" altLang="pl-PL" dirty="0" err="1"/>
              <a:t>methods</a:t>
            </a:r>
            <a:endParaRPr lang="pl-PL" altLang="pl-PL" dirty="0"/>
          </a:p>
          <a:p>
            <a:pPr lvl="2"/>
            <a:r>
              <a:rPr lang="pl-PL" altLang="pl-PL" sz="2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good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	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//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everything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ok</a:t>
            </a:r>
          </a:p>
          <a:p>
            <a:pPr lvl="2"/>
            <a:r>
              <a:rPr lang="pl-PL" altLang="pl-PL" sz="2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eof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// end of file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reached</a:t>
            </a:r>
            <a:endParaRPr lang="pl-PL" altLang="pl-PL" sz="2200" dirty="0">
              <a:solidFill>
                <a:srgbClr val="008000"/>
              </a:solidFill>
              <a:highlight>
                <a:srgbClr val="FFFFFF"/>
              </a:highlight>
              <a:latin typeface="+mj-lt"/>
            </a:endParaRPr>
          </a:p>
          <a:p>
            <a:pPr lvl="2"/>
            <a:r>
              <a:rPr lang="pl-PL" altLang="pl-PL" sz="2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fail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	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//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last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operation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failed</a:t>
            </a:r>
            <a:endParaRPr lang="pl-PL" altLang="pl-PL" sz="2200" dirty="0">
              <a:solidFill>
                <a:srgbClr val="008000"/>
              </a:solidFill>
              <a:highlight>
                <a:srgbClr val="FFFFFF"/>
              </a:highlight>
              <a:latin typeface="+mj-lt"/>
            </a:endParaRPr>
          </a:p>
          <a:p>
            <a:pPr lvl="2"/>
            <a:r>
              <a:rPr lang="pl-PL" altLang="pl-PL" sz="2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//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failure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;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stream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destroyed</a:t>
            </a:r>
            <a:endParaRPr lang="pl-PL" altLang="pl-PL" sz="2200" dirty="0">
              <a:solidFill>
                <a:srgbClr val="008000"/>
              </a:solidFill>
              <a:highlight>
                <a:srgbClr val="FFFFFF"/>
              </a:highlight>
              <a:latin typeface="+mj-lt"/>
            </a:endParaRPr>
          </a:p>
          <a:p>
            <a:pPr lvl="2"/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rdstate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</a:t>
            </a:r>
            <a:r>
              <a:rPr lang="pl-PL" alt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//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read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the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stream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state</a:t>
            </a:r>
            <a:endParaRPr lang="pl-PL" altLang="pl-PL" sz="2200" dirty="0">
              <a:solidFill>
                <a:srgbClr val="008000"/>
              </a:solidFill>
              <a:highlight>
                <a:srgbClr val="FFFFFF"/>
              </a:highlight>
              <a:latin typeface="+mj-lt"/>
            </a:endParaRPr>
          </a:p>
          <a:p>
            <a:pPr lvl="2"/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</a:t>
            </a:r>
            <a:r>
              <a:rPr lang="pl-PL" alt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// 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set the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state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to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goodbit</a:t>
            </a:r>
            <a:endParaRPr lang="pl-PL" altLang="pl-PL" sz="2200" dirty="0">
              <a:solidFill>
                <a:srgbClr val="008000"/>
              </a:solidFill>
              <a:highlight>
                <a:srgbClr val="FFFFFF"/>
              </a:highlight>
              <a:latin typeface="+mj-lt"/>
            </a:endParaRPr>
          </a:p>
          <a:p>
            <a:pPr lvl="2"/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clear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// set </a:t>
            </a:r>
            <a:r>
              <a:rPr lang="pl-PL" alt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the </a:t>
            </a:r>
            <a:r>
              <a:rPr lang="pl-PL" alt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state</a:t>
            </a:r>
            <a:r>
              <a:rPr lang="pl-PL" alt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to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state</a:t>
            </a:r>
            <a:endParaRPr lang="pl-PL" altLang="pl-PL" sz="2200" dirty="0">
              <a:solidFill>
                <a:srgbClr val="008000"/>
              </a:solidFill>
              <a:highlight>
                <a:srgbClr val="FFFFFF"/>
              </a:highlight>
              <a:latin typeface="+mj-lt"/>
            </a:endParaRPr>
          </a:p>
          <a:p>
            <a:pPr lvl="2"/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setstate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</a:t>
            </a:r>
            <a:r>
              <a:rPr lang="pl-PL" altLang="pl-PL" sz="2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	// </a:t>
            </a:r>
            <a:r>
              <a:rPr lang="pl-PL" altLang="pl-PL" sz="22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equivalent</a:t>
            </a:r>
            <a:r>
              <a:rPr lang="pl-PL" altLang="pl-PL" sz="2200" dirty="0" smtClean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 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of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clear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(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rdstate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() | </a:t>
            </a:r>
            <a:r>
              <a:rPr lang="pl-PL" altLang="pl-PL" sz="2200" dirty="0" err="1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state</a:t>
            </a:r>
            <a:r>
              <a:rPr lang="pl-PL" altLang="pl-PL" sz="2200" dirty="0">
                <a:solidFill>
                  <a:srgbClr val="008000"/>
                </a:solidFill>
                <a:highlight>
                  <a:srgbClr val="FFFFFF"/>
                </a:highlight>
                <a:latin typeface="+mj-lt"/>
              </a:rPr>
              <a:t>)</a:t>
            </a:r>
          </a:p>
          <a:p>
            <a:pPr lvl="2">
              <a:buFont typeface="Wingdings" panose="05000000000000000000" pitchFamily="2" charset="2"/>
              <a:buNone/>
            </a:pPr>
            <a:endParaRPr lang="pl-PL" altLang="pl-PL" dirty="0">
              <a:solidFill>
                <a:schemeClr val="folHlin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pl-PL" altLang="pl-PL" sz="3100" dirty="0" err="1"/>
              <a:t>result</a:t>
            </a:r>
            <a:r>
              <a:rPr lang="pl-PL" altLang="pl-PL" sz="3100" dirty="0"/>
              <a:t> of </a:t>
            </a:r>
            <a:r>
              <a:rPr lang="pl-PL" altLang="pl-PL" sz="3100" dirty="0" err="1"/>
              <a:t>stream</a:t>
            </a:r>
            <a:r>
              <a:rPr lang="pl-PL" altLang="pl-PL" sz="3100" dirty="0"/>
              <a:t> </a:t>
            </a:r>
            <a:r>
              <a:rPr lang="pl-PL" altLang="pl-PL" sz="3100" dirty="0" err="1"/>
              <a:t>operations</a:t>
            </a:r>
            <a:r>
              <a:rPr lang="pl-PL" altLang="pl-PL" sz="3100" dirty="0"/>
              <a:t> – </a:t>
            </a:r>
            <a:r>
              <a:rPr lang="pl-PL" altLang="pl-PL" sz="3100" dirty="0" err="1"/>
              <a:t>conversion</a:t>
            </a:r>
            <a:r>
              <a:rPr lang="pl-PL" altLang="pl-PL" sz="3100" dirty="0"/>
              <a:t> </a:t>
            </a:r>
            <a:r>
              <a:rPr lang="pl-PL" altLang="pl-PL" sz="3100" dirty="0" err="1"/>
              <a:t>operators</a:t>
            </a:r>
            <a:endParaRPr lang="pl-PL" altLang="pl-PL" sz="3100" dirty="0"/>
          </a:p>
          <a:p>
            <a:pPr lvl="1">
              <a:lnSpc>
                <a:spcPct val="120000"/>
              </a:lnSpc>
              <a:defRPr/>
            </a:pPr>
            <a:endParaRPr lang="pl-PL" sz="2600" dirty="0" smtClean="0"/>
          </a:p>
          <a:p>
            <a:pPr lvl="1">
              <a:lnSpc>
                <a:spcPct val="120000"/>
              </a:lnSpc>
              <a:defRPr/>
            </a:pPr>
            <a:r>
              <a:rPr lang="pl-PL" sz="2600" dirty="0" smtClean="0"/>
              <a:t>operator </a:t>
            </a:r>
            <a:r>
              <a:rPr lang="pl-PL" sz="23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sz="2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*()   </a:t>
            </a:r>
            <a:r>
              <a:rPr lang="pl-PL" sz="230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pl-PL" sz="23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30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an</a:t>
            </a:r>
            <a:r>
              <a:rPr lang="pl-PL" sz="23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30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equivalent</a:t>
            </a:r>
            <a:r>
              <a:rPr lang="pl-PL" sz="23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of </a:t>
            </a:r>
            <a:r>
              <a:rPr lang="pl-PL" sz="2600" dirty="0" smtClean="0"/>
              <a:t>!</a:t>
            </a:r>
            <a:r>
              <a:rPr lang="pl-PL" sz="2600" dirty="0" err="1" smtClean="0"/>
              <a:t>fail</a:t>
            </a:r>
            <a:r>
              <a:rPr lang="pl-PL" sz="2600" dirty="0"/>
              <a:t>()</a:t>
            </a:r>
          </a:p>
          <a:p>
            <a:pPr marL="400050" lvl="1" indent="0">
              <a:lnSpc>
                <a:spcPct val="120000"/>
              </a:lnSpc>
              <a:buNone/>
            </a:pPr>
            <a:endParaRPr lang="pl-PL" sz="26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en-US" sz="26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2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x)  </a:t>
            </a:r>
            <a:r>
              <a:rPr lang="en-US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US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while(</a:t>
            </a:r>
            <a:r>
              <a:rPr lang="en-US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&gt;&gt;x)</a:t>
            </a:r>
            <a:endParaRPr lang="en-US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pl-PL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x </a:t>
            </a:r>
            <a:r>
              <a:rPr lang="pl-PL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successfully</a:t>
            </a:r>
            <a:r>
              <a:rPr lang="pl-PL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inputted</a:t>
            </a:r>
            <a:endParaRPr lang="pl-PL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defRPr/>
            </a:pPr>
            <a:endParaRPr lang="pl-PL" sz="3100" dirty="0"/>
          </a:p>
          <a:p>
            <a:pPr lvl="1">
              <a:lnSpc>
                <a:spcPct val="120000"/>
              </a:lnSpc>
              <a:defRPr/>
            </a:pPr>
            <a:r>
              <a:rPr lang="pl-PL" sz="2600" dirty="0"/>
              <a:t>operator </a:t>
            </a:r>
            <a:r>
              <a:rPr lang="pl-PL" sz="23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!() </a:t>
            </a:r>
            <a:r>
              <a:rPr lang="pl-PL" sz="23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pl-PL" sz="2300" dirty="0" err="1" smtClean="0">
                <a:highlight>
                  <a:srgbClr val="FFFFFF"/>
                </a:highlight>
                <a:latin typeface="Consolas" panose="020B0609020204030204" pitchFamily="49" charset="0"/>
              </a:rPr>
              <a:t>is</a:t>
            </a:r>
            <a:r>
              <a:rPr lang="pl-PL" sz="23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300" dirty="0" err="1">
                <a:highlight>
                  <a:srgbClr val="FFFFFF"/>
                </a:highlight>
                <a:latin typeface="Consolas" panose="020B0609020204030204" pitchFamily="49" charset="0"/>
              </a:rPr>
              <a:t>an</a:t>
            </a:r>
            <a:r>
              <a:rPr lang="pl-PL" sz="2300" dirty="0"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300" dirty="0" err="1">
                <a:highlight>
                  <a:srgbClr val="FFFFFF"/>
                </a:highlight>
                <a:latin typeface="Consolas" panose="020B0609020204030204" pitchFamily="49" charset="0"/>
              </a:rPr>
              <a:t>equivalent</a:t>
            </a:r>
            <a:r>
              <a:rPr lang="pl-PL" sz="2300" dirty="0">
                <a:highlight>
                  <a:srgbClr val="FFFFFF"/>
                </a:highlight>
                <a:latin typeface="Consolas" panose="020B0609020204030204" pitchFamily="49" charset="0"/>
              </a:rPr>
              <a:t> of </a:t>
            </a:r>
            <a:r>
              <a:rPr lang="pl-PL" sz="2600" dirty="0" err="1" smtClean="0"/>
              <a:t>fail</a:t>
            </a:r>
            <a:r>
              <a:rPr lang="pl-PL" sz="2600" dirty="0"/>
              <a:t>()</a:t>
            </a:r>
          </a:p>
          <a:p>
            <a:pPr lvl="3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pl-PL" sz="1400" dirty="0"/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pl-PL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(!(</a:t>
            </a:r>
            <a:r>
              <a:rPr lang="pl-PL" sz="2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pl-PL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x))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 </a:t>
            </a:r>
            <a:r>
              <a:rPr lang="pl-PL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here</a:t>
            </a:r>
            <a:r>
              <a:rPr lang="pl-PL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react</a:t>
            </a:r>
            <a:r>
              <a:rPr lang="pl-PL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to </a:t>
            </a:r>
            <a:r>
              <a:rPr lang="pl-PL" sz="26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pl-PL" sz="26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error</a:t>
            </a:r>
            <a:endParaRPr lang="pl-PL" sz="2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400050" lvl="1" indent="0">
              <a:lnSpc>
                <a:spcPct val="120000"/>
              </a:lnSpc>
              <a:buNone/>
            </a:pPr>
            <a:r>
              <a:rPr lang="pl-PL" sz="2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2">
              <a:lnSpc>
                <a:spcPct val="90000"/>
              </a:lnSpc>
            </a:pPr>
            <a:endParaRPr lang="pl-PL" altLang="pl-PL" sz="20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9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 dirty="0" err="1"/>
              <a:t>result</a:t>
            </a:r>
            <a:r>
              <a:rPr lang="pl-PL" altLang="pl-PL" sz="2800" dirty="0"/>
              <a:t> of </a:t>
            </a:r>
            <a:r>
              <a:rPr lang="pl-PL" altLang="pl-PL" sz="2800" dirty="0" err="1"/>
              <a:t>stream</a:t>
            </a:r>
            <a:r>
              <a:rPr lang="pl-PL" altLang="pl-PL" sz="2800" dirty="0"/>
              <a:t> </a:t>
            </a:r>
            <a:r>
              <a:rPr lang="pl-PL" altLang="pl-PL" sz="2800" dirty="0" err="1"/>
              <a:t>operations</a:t>
            </a:r>
            <a:r>
              <a:rPr lang="pl-PL" altLang="pl-PL" sz="2800" dirty="0"/>
              <a:t> – </a:t>
            </a:r>
            <a:r>
              <a:rPr lang="pl-PL" altLang="pl-PL" sz="2800" dirty="0" err="1"/>
              <a:t>exceptions</a:t>
            </a:r>
            <a:endParaRPr lang="pl-PL" altLang="pl-PL" sz="2800" dirty="0"/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to </a:t>
            </a:r>
            <a:r>
              <a:rPr lang="pl-PL" altLang="pl-PL" sz="2400" dirty="0" err="1"/>
              <a:t>define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when</a:t>
            </a:r>
            <a:r>
              <a:rPr lang="pl-PL" altLang="pl-PL" sz="2400" dirty="0"/>
              <a:t> to </a:t>
            </a:r>
            <a:r>
              <a:rPr lang="pl-PL" altLang="pl-PL" sz="2400" dirty="0" err="1"/>
              <a:t>throw</a:t>
            </a:r>
            <a:r>
              <a:rPr lang="pl-PL" altLang="pl-PL" sz="2400" dirty="0"/>
              <a:t> </a:t>
            </a:r>
            <a:r>
              <a:rPr lang="pl-PL" altLang="pl-PL" sz="2400" dirty="0" err="1"/>
              <a:t>exceptions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method</a:t>
            </a:r>
            <a:r>
              <a:rPr lang="pl-PL" altLang="pl-PL" sz="2400" dirty="0"/>
              <a:t> of a </a:t>
            </a:r>
            <a:r>
              <a:rPr lang="pl-PL" altLang="pl-PL" sz="2400" dirty="0" err="1"/>
              <a:t>stream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class</a:t>
            </a:r>
            <a:r>
              <a:rPr lang="pl-PL" altLang="pl-PL" sz="2400" dirty="0"/>
              <a:t>):</a:t>
            </a:r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 lvl="1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exceptions</a:t>
            </a:r>
            <a:r>
              <a:rPr lang="pl-PL" alt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	 </a:t>
            </a:r>
          </a:p>
          <a:p>
            <a:pPr lvl="2">
              <a:lnSpc>
                <a:spcPct val="80000"/>
              </a:lnSpc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pl-PL" altLang="pl-PL" sz="2400" dirty="0"/>
              <a:t>to </a:t>
            </a:r>
            <a:r>
              <a:rPr lang="pl-PL" altLang="pl-PL" sz="2400" dirty="0" err="1"/>
              <a:t>check</a:t>
            </a:r>
            <a:r>
              <a:rPr lang="pl-PL" altLang="pl-PL" sz="2400" dirty="0"/>
              <a:t> </a:t>
            </a:r>
            <a:r>
              <a:rPr lang="pl-PL" altLang="pl-PL" sz="2400" dirty="0" err="1"/>
              <a:t>what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may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cause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throwing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exceptions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method</a:t>
            </a:r>
            <a:r>
              <a:rPr lang="pl-PL" altLang="pl-PL" sz="2400" dirty="0"/>
              <a:t> of a </a:t>
            </a:r>
            <a:r>
              <a:rPr lang="pl-PL" altLang="pl-PL" sz="2400" dirty="0" err="1"/>
              <a:t>stream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class</a:t>
            </a:r>
            <a:r>
              <a:rPr lang="pl-PL" altLang="pl-PL" sz="2400" dirty="0"/>
              <a:t>):</a:t>
            </a:r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 lvl="1" algn="ctr">
              <a:lnSpc>
                <a:spcPct val="80000"/>
              </a:lnSpc>
              <a:buNone/>
            </a:pPr>
            <a:r>
              <a:rPr lang="pl-PL" alt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exceptions</a:t>
            </a:r>
            <a:r>
              <a:rPr lang="pl-PL" alt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 err="1"/>
              <a:t>if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returns</a:t>
            </a:r>
            <a:r>
              <a:rPr lang="pl-PL" altLang="pl-PL" sz="2000" dirty="0"/>
              <a:t> </a:t>
            </a:r>
            <a:r>
              <a:rPr lang="pl-PL" altLang="pl-PL" sz="2000" dirty="0" err="1">
                <a:latin typeface="Consolas" panose="020B0609020204030204" pitchFamily="49" charset="0"/>
              </a:rPr>
              <a:t>goodbit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then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exceptions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are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never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thrown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6374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/>
              <a:t>i/o – </a:t>
            </a:r>
            <a:r>
              <a:rPr lang="pl-PL" altLang="pl-PL" dirty="0" err="1"/>
              <a:t>formatted</a:t>
            </a:r>
            <a:r>
              <a:rPr lang="pl-PL" altLang="pl-PL" dirty="0"/>
              <a:t> and </a:t>
            </a:r>
            <a:r>
              <a:rPr lang="pl-PL" altLang="pl-PL" dirty="0" err="1"/>
              <a:t>unformatted</a:t>
            </a:r>
            <a:endParaRPr lang="pl-PL" altLang="pl-PL" dirty="0"/>
          </a:p>
          <a:p>
            <a:endParaRPr lang="pl-PL" altLang="pl-PL" dirty="0"/>
          </a:p>
          <a:p>
            <a:pPr lvl="1"/>
            <a:r>
              <a:rPr lang="pl-PL" altLang="pl-PL" dirty="0" err="1"/>
              <a:t>operators</a:t>
            </a:r>
            <a:r>
              <a:rPr lang="pl-PL" altLang="pl-PL" dirty="0"/>
              <a:t> </a:t>
            </a:r>
            <a:r>
              <a:rPr lang="pl-PL" dirty="0">
                <a:solidFill>
                  <a:srgbClr val="3E9BB6"/>
                </a:solidFill>
              </a:rPr>
              <a:t>&lt;&lt;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>
                <a:solidFill>
                  <a:srgbClr val="3E9BB6"/>
                </a:solidFill>
              </a:rPr>
              <a:t>&gt;&gt;</a:t>
            </a:r>
            <a:r>
              <a:rPr lang="pl-PL" dirty="0"/>
              <a:t> </a:t>
            </a:r>
            <a:r>
              <a:rPr lang="pl-PL" altLang="pl-PL" dirty="0" smtClean="0"/>
              <a:t>by </a:t>
            </a:r>
            <a:r>
              <a:rPr lang="pl-PL" altLang="pl-PL" dirty="0" err="1"/>
              <a:t>default</a:t>
            </a:r>
            <a:r>
              <a:rPr lang="pl-PL" altLang="pl-PL" dirty="0"/>
              <a:t> do </a:t>
            </a:r>
            <a:r>
              <a:rPr lang="pl-PL" altLang="pl-PL" dirty="0" err="1"/>
              <a:t>formatted</a:t>
            </a:r>
            <a:r>
              <a:rPr lang="pl-PL" altLang="pl-PL" dirty="0"/>
              <a:t> i/o (</a:t>
            </a:r>
            <a:r>
              <a:rPr lang="pl-PL" altLang="pl-PL" dirty="0" err="1"/>
              <a:t>specific</a:t>
            </a:r>
            <a:r>
              <a:rPr lang="pl-PL" altLang="pl-PL" dirty="0"/>
              <a:t> precision, </a:t>
            </a:r>
            <a:r>
              <a:rPr lang="pl-PL" altLang="pl-PL" dirty="0" err="1"/>
              <a:t>skipping</a:t>
            </a:r>
            <a:r>
              <a:rPr lang="pl-PL" altLang="pl-PL" dirty="0"/>
              <a:t> </a:t>
            </a:r>
            <a:r>
              <a:rPr lang="pl-PL" altLang="pl-PL" dirty="0" err="1"/>
              <a:t>white</a:t>
            </a:r>
            <a:r>
              <a:rPr lang="pl-PL" altLang="pl-PL" dirty="0"/>
              <a:t> </a:t>
            </a:r>
            <a:r>
              <a:rPr lang="pl-PL" altLang="pl-PL" dirty="0" err="1"/>
              <a:t>spaces</a:t>
            </a:r>
            <a:r>
              <a:rPr lang="pl-PL" altLang="pl-PL" dirty="0"/>
              <a:t> etc.)</a:t>
            </a:r>
          </a:p>
          <a:p>
            <a:pPr lvl="1"/>
            <a:endParaRPr lang="pl-PL" altLang="pl-PL" dirty="0"/>
          </a:p>
          <a:p>
            <a:pPr lvl="1"/>
            <a:r>
              <a:rPr lang="pl-PL" altLang="pl-PL" dirty="0" err="1"/>
              <a:t>methods</a:t>
            </a:r>
            <a:r>
              <a:rPr lang="pl-PL" altLang="pl-PL" dirty="0"/>
              <a:t> </a:t>
            </a:r>
            <a:r>
              <a:rPr lang="pl-PL" dirty="0" err="1">
                <a:latin typeface="Consolas" panose="020B0609020204030204" pitchFamily="49" charset="0"/>
              </a:rPr>
              <a:t>get</a:t>
            </a:r>
            <a:r>
              <a:rPr lang="pl-PL" dirty="0">
                <a:latin typeface="Consolas" panose="020B0609020204030204" pitchFamily="49" charset="0"/>
              </a:rPr>
              <a:t>*/</a:t>
            </a:r>
            <a:r>
              <a:rPr lang="pl-PL" dirty="0" err="1">
                <a:latin typeface="Consolas" panose="020B0609020204030204" pitchFamily="49" charset="0"/>
              </a:rPr>
              <a:t>put</a:t>
            </a:r>
            <a:r>
              <a:rPr lang="pl-PL" dirty="0">
                <a:latin typeface="Consolas" panose="020B0609020204030204" pitchFamily="49" charset="0"/>
              </a:rPr>
              <a:t>*/</a:t>
            </a:r>
            <a:r>
              <a:rPr lang="pl-PL" dirty="0" err="1">
                <a:latin typeface="Consolas" panose="020B0609020204030204" pitchFamily="49" charset="0"/>
              </a:rPr>
              <a:t>read</a:t>
            </a:r>
            <a:r>
              <a:rPr lang="pl-PL" dirty="0">
                <a:latin typeface="Consolas" panose="020B0609020204030204" pitchFamily="49" charset="0"/>
              </a:rPr>
              <a:t>*/</a:t>
            </a:r>
            <a:r>
              <a:rPr lang="pl-PL" dirty="0" err="1">
                <a:latin typeface="Consolas" panose="020B0609020204030204" pitchFamily="49" charset="0"/>
              </a:rPr>
              <a:t>write</a:t>
            </a:r>
            <a:r>
              <a:rPr lang="pl-PL" dirty="0">
                <a:latin typeface="Consolas" panose="020B0609020204030204" pitchFamily="49" charset="0"/>
              </a:rPr>
              <a:t>* </a:t>
            </a:r>
            <a:r>
              <a:rPr lang="pl-PL" altLang="pl-PL" dirty="0" smtClean="0"/>
              <a:t>etc</a:t>
            </a:r>
            <a:r>
              <a:rPr lang="pl-PL" altLang="pl-PL" dirty="0"/>
              <a:t>. </a:t>
            </a:r>
            <a:r>
              <a:rPr lang="pl-PL" altLang="pl-PL" dirty="0" err="1"/>
              <a:t>are</a:t>
            </a:r>
            <a:r>
              <a:rPr lang="pl-PL" altLang="pl-PL" dirty="0"/>
              <a:t> for </a:t>
            </a:r>
            <a:r>
              <a:rPr lang="pl-PL" altLang="pl-PL" dirty="0" err="1"/>
              <a:t>unformatted</a:t>
            </a:r>
            <a:r>
              <a:rPr lang="pl-PL" altLang="pl-PL" dirty="0"/>
              <a:t> i/o </a:t>
            </a:r>
            <a:r>
              <a:rPr lang="pl-PL" altLang="pl-PL" dirty="0" err="1"/>
              <a:t>only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08614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5608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I/O </a:t>
            </a:r>
            <a:r>
              <a:rPr lang="pl-PL" sz="3200" b="1" dirty="0" err="1" smtClean="0"/>
              <a:t>Streams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en-US" sz="3200" b="1" dirty="0"/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altLang="pl-PL" sz="2800" dirty="0" err="1"/>
              <a:t>formatted</a:t>
            </a:r>
            <a:r>
              <a:rPr lang="pl-PL" altLang="pl-PL" sz="2800" dirty="0"/>
              <a:t> i/o</a:t>
            </a:r>
          </a:p>
          <a:p>
            <a:pPr lvl="1"/>
            <a:r>
              <a:rPr lang="pl-PL" altLang="pl-PL" sz="2400" dirty="0" err="1"/>
              <a:t>methods</a:t>
            </a:r>
            <a:r>
              <a:rPr lang="pl-PL" altLang="pl-PL" sz="2400" dirty="0"/>
              <a:t> for format </a:t>
            </a:r>
            <a:r>
              <a:rPr lang="pl-PL" altLang="pl-PL" sz="2400" dirty="0" err="1"/>
              <a:t>flags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ios</a:t>
            </a:r>
            <a:r>
              <a:rPr lang="pl-PL" altLang="pl-PL" sz="2400" dirty="0"/>
              <a:t>::</a:t>
            </a:r>
            <a:r>
              <a:rPr lang="pl-PL" altLang="pl-PL" sz="2400" dirty="0" err="1"/>
              <a:t>fmtflags</a:t>
            </a:r>
            <a:r>
              <a:rPr lang="pl-PL" altLang="pl-PL" sz="2400" dirty="0"/>
              <a:t>)</a:t>
            </a: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setf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     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set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setiosflags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equivalent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setf</a:t>
            </a:r>
            <a:r>
              <a:rPr lang="pl-PL" altLang="pl-PL" sz="2000" dirty="0">
                <a:solidFill>
                  <a:srgbClr val="008000"/>
                </a:solidFill>
              </a:rPr>
              <a:t>(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);</a:t>
            </a: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setf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mask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set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within</a:t>
            </a:r>
            <a:r>
              <a:rPr lang="pl-PL" altLang="pl-PL" sz="2000" dirty="0">
                <a:solidFill>
                  <a:srgbClr val="008000"/>
                </a:solidFill>
              </a:rPr>
              <a:t> the </a:t>
            </a:r>
            <a:r>
              <a:rPr lang="pl-PL" altLang="pl-PL" sz="2000" dirty="0" err="1">
                <a:solidFill>
                  <a:srgbClr val="008000"/>
                </a:solidFill>
              </a:rPr>
              <a:t>mask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group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only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resetiosflags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mask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equivalent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setiosflags</a:t>
            </a:r>
            <a:r>
              <a:rPr lang="pl-PL" altLang="pl-PL" sz="2000" dirty="0">
                <a:solidFill>
                  <a:srgbClr val="008000"/>
                </a:solidFill>
              </a:rPr>
              <a:t>(0, </a:t>
            </a:r>
            <a:r>
              <a:rPr lang="pl-PL" altLang="pl-PL" sz="2000" dirty="0" err="1">
                <a:solidFill>
                  <a:srgbClr val="008000"/>
                </a:solidFill>
              </a:rPr>
              <a:t>mask</a:t>
            </a:r>
            <a:r>
              <a:rPr lang="pl-PL" altLang="pl-PL" sz="2000" dirty="0">
                <a:solidFill>
                  <a:srgbClr val="008000"/>
                </a:solidFill>
              </a:rPr>
              <a:t>);</a:t>
            </a: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unsetf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	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clear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	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       // return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currently</a:t>
            </a:r>
            <a:r>
              <a:rPr lang="pl-PL" altLang="pl-PL" sz="2000" dirty="0">
                <a:solidFill>
                  <a:srgbClr val="008000"/>
                </a:solidFill>
              </a:rPr>
              <a:t> set</a:t>
            </a: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flags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	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set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clear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all</a:t>
            </a:r>
            <a:r>
              <a:rPr lang="pl-PL" altLang="pl-PL" sz="2000" dirty="0">
                <a:solidFill>
                  <a:srgbClr val="008000"/>
                </a:solidFill>
              </a:rPr>
              <a:t> the </a:t>
            </a:r>
            <a:r>
              <a:rPr lang="pl-PL" altLang="pl-PL" sz="2000" dirty="0" err="1">
                <a:solidFill>
                  <a:srgbClr val="008000"/>
                </a:solidFill>
              </a:rPr>
              <a:t>remaining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/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copyfmt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       // </a:t>
            </a:r>
            <a:r>
              <a:rPr lang="pl-PL" altLang="pl-PL" sz="2000" dirty="0" err="1">
                <a:solidFill>
                  <a:srgbClr val="008000"/>
                </a:solidFill>
              </a:rPr>
              <a:t>copy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 from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latin typeface="Arial Narrow" panose="020B0606020202030204" pitchFamily="34" charset="0"/>
              </a:rPr>
              <a:t> </a:t>
            </a:r>
            <a:endParaRPr lang="pl-PL" altLang="pl-PL" sz="2000" dirty="0">
              <a:solidFill>
                <a:schemeClr val="folHlink"/>
              </a:solidFill>
              <a:latin typeface="Arial Narrow" panose="020B0606020202030204" pitchFamily="34" charset="0"/>
            </a:endParaRPr>
          </a:p>
          <a:p>
            <a:pPr lvl="2"/>
            <a:endParaRPr lang="pl-PL" altLang="pl-PL" sz="2000" dirty="0">
              <a:solidFill>
                <a:schemeClr val="folHlin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9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 dirty="0" err="1"/>
              <a:t>formatted</a:t>
            </a:r>
            <a:r>
              <a:rPr lang="pl-PL" altLang="pl-PL" sz="2800" dirty="0"/>
              <a:t> i/o 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flags</a:t>
            </a:r>
            <a:r>
              <a:rPr lang="pl-PL" altLang="pl-PL" sz="2400" dirty="0"/>
              <a:t> and </a:t>
            </a:r>
            <a:r>
              <a:rPr lang="pl-PL" altLang="pl-PL" sz="2400" dirty="0" err="1"/>
              <a:t>masks</a:t>
            </a:r>
            <a:r>
              <a:rPr lang="pl-PL" altLang="pl-PL" sz="2400" dirty="0"/>
              <a:t> 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boolalpha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altLang="pl-PL" sz="2000" dirty="0">
                <a:solidFill>
                  <a:srgbClr val="008000"/>
                </a:solidFill>
              </a:rPr>
              <a:t>// flag: </a:t>
            </a:r>
            <a:r>
              <a:rPr lang="pl-PL" altLang="pl-PL" sz="2000" dirty="0" err="1">
                <a:solidFill>
                  <a:srgbClr val="008000"/>
                </a:solidFill>
              </a:rPr>
              <a:t>type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bool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numeric</a:t>
            </a:r>
            <a:r>
              <a:rPr lang="pl-PL" altLang="pl-PL" sz="2000" dirty="0">
                <a:solidFill>
                  <a:srgbClr val="008000"/>
                </a:solidFill>
              </a:rPr>
              <a:t> (0/1) </a:t>
            </a:r>
            <a:r>
              <a:rPr lang="pl-PL" altLang="pl-PL" sz="2000" dirty="0" err="1">
                <a:solidFill>
                  <a:srgbClr val="008000"/>
                </a:solidFill>
              </a:rPr>
              <a:t>or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descriptive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true</a:t>
            </a:r>
            <a:r>
              <a:rPr lang="pl-PL" altLang="pl-PL" sz="2000" dirty="0">
                <a:solidFill>
                  <a:srgbClr val="008000"/>
                </a:solidFill>
              </a:rPr>
              <a:t>/</a:t>
            </a:r>
            <a:r>
              <a:rPr lang="pl-PL" altLang="pl-PL" sz="2000" dirty="0" err="1">
                <a:solidFill>
                  <a:srgbClr val="008000"/>
                </a:solidFill>
              </a:rPr>
              <a:t>false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boolalpha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noboolalpha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adjustfield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mask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alignment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left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right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internal</a:t>
            </a:r>
            <a:r>
              <a:rPr lang="pl-PL" altLang="pl-PL" sz="2000" dirty="0">
                <a:solidFill>
                  <a:srgbClr val="008000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left</a:t>
            </a:r>
            <a:r>
              <a:rPr lang="pl-PL" altLang="pl-PL" sz="2000" dirty="0">
                <a:solidFill>
                  <a:srgbClr val="008000"/>
                </a:solidFill>
              </a:rPr>
              <a:t>		// flag: </a:t>
            </a:r>
            <a:r>
              <a:rPr lang="pl-PL" altLang="pl-PL" sz="2000" dirty="0" err="1">
                <a:solidFill>
                  <a:srgbClr val="008000"/>
                </a:solidFill>
              </a:rPr>
              <a:t>align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left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right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flag: </a:t>
            </a:r>
            <a:r>
              <a:rPr lang="pl-PL" altLang="pl-PL" sz="2000" dirty="0" err="1">
                <a:solidFill>
                  <a:srgbClr val="008000"/>
                </a:solidFill>
              </a:rPr>
              <a:t>align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right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internal</a:t>
            </a:r>
            <a:r>
              <a:rPr lang="pl-PL" altLang="pl-PL" sz="2000" dirty="0">
                <a:solidFill>
                  <a:srgbClr val="008000"/>
                </a:solidFill>
              </a:rPr>
              <a:t>	// flag: for </a:t>
            </a:r>
            <a:r>
              <a:rPr lang="pl-PL" altLang="pl-PL" sz="2000" dirty="0" err="1">
                <a:solidFill>
                  <a:srgbClr val="008000"/>
                </a:solidFill>
              </a:rPr>
              <a:t>digits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align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sign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left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remaining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right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left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right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internal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/>
              <a:t> </a:t>
            </a:r>
            <a:endParaRPr lang="pl-PL" altLang="pl-PL" sz="2000" dirty="0">
              <a:solidFill>
                <a:schemeClr val="folHlink"/>
              </a:solidFill>
            </a:endParaRPr>
          </a:p>
          <a:p>
            <a:pPr lvl="2">
              <a:lnSpc>
                <a:spcPct val="80000"/>
              </a:lnSpc>
            </a:pPr>
            <a:endParaRPr lang="pl-PL" altLang="pl-PL" sz="20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1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 dirty="0" err="1"/>
              <a:t>formatted</a:t>
            </a:r>
            <a:r>
              <a:rPr lang="pl-PL" altLang="pl-PL" sz="2800" dirty="0"/>
              <a:t> i/o </a:t>
            </a:r>
          </a:p>
          <a:p>
            <a:pPr lvl="1">
              <a:lnSpc>
                <a:spcPct val="80000"/>
              </a:lnSpc>
            </a:pPr>
            <a:r>
              <a:rPr lang="pl-PL" altLang="pl-PL" sz="2400" dirty="0" err="1"/>
              <a:t>flags</a:t>
            </a:r>
            <a:r>
              <a:rPr lang="pl-PL" altLang="pl-PL" sz="2400" dirty="0"/>
              <a:t> and </a:t>
            </a:r>
            <a:r>
              <a:rPr lang="pl-PL" altLang="pl-PL" sz="2400" dirty="0" err="1"/>
              <a:t>masks</a:t>
            </a:r>
            <a:r>
              <a:rPr lang="pl-PL" altLang="pl-PL" sz="2400" dirty="0"/>
              <a:t> 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showpos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altLang="pl-PL" sz="2000" dirty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output</a:t>
            </a:r>
            <a:r>
              <a:rPr lang="pl-PL" altLang="pl-PL" sz="2000" dirty="0">
                <a:solidFill>
                  <a:srgbClr val="008000"/>
                </a:solidFill>
              </a:rPr>
              <a:t>  ’</a:t>
            </a:r>
            <a:r>
              <a:rPr lang="pl-PL" altLang="pl-PL" sz="2000" dirty="0" smtClean="0">
                <a:solidFill>
                  <a:srgbClr val="008000"/>
                </a:solidFill>
              </a:rPr>
              <a:t>+’ </a:t>
            </a:r>
            <a:r>
              <a:rPr lang="pl-PL" altLang="pl-PL" sz="2000" dirty="0">
                <a:solidFill>
                  <a:srgbClr val="008000"/>
                </a:solidFill>
              </a:rPr>
              <a:t>for </a:t>
            </a:r>
            <a:r>
              <a:rPr lang="pl-PL" altLang="pl-PL" sz="2000" dirty="0" err="1">
                <a:solidFill>
                  <a:srgbClr val="008000"/>
                </a:solidFill>
              </a:rPr>
              <a:t>positive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numbers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showpos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noshowpos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80000"/>
              </a:lnSpc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uppercase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print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upper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case</a:t>
            </a:r>
            <a:r>
              <a:rPr lang="pl-PL" altLang="pl-PL" sz="2000" dirty="0">
                <a:solidFill>
                  <a:srgbClr val="008000"/>
                </a:solidFill>
              </a:rPr>
              <a:t>) </a:t>
            </a:r>
            <a:r>
              <a:rPr lang="pl-PL" altLang="pl-PL" sz="2000" dirty="0" err="1">
                <a:solidFill>
                  <a:srgbClr val="008000"/>
                </a:solidFill>
              </a:rPr>
              <a:t>hexadecimal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digits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uppercase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nouppercase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80000"/>
              </a:lnSpc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basefield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mask</a:t>
            </a:r>
            <a:r>
              <a:rPr lang="pl-PL" altLang="pl-PL" sz="2000" dirty="0">
                <a:solidFill>
                  <a:srgbClr val="008000"/>
                </a:solidFill>
              </a:rPr>
              <a:t>: for </a:t>
            </a:r>
            <a:r>
              <a:rPr lang="pl-PL" altLang="pl-PL" sz="2000" dirty="0" err="1">
                <a:solidFill>
                  <a:srgbClr val="008000"/>
                </a:solidFill>
              </a:rPr>
              <a:t>bases</a:t>
            </a:r>
            <a:r>
              <a:rPr lang="pl-PL" altLang="pl-PL" sz="2000" dirty="0">
                <a:solidFill>
                  <a:srgbClr val="008000"/>
                </a:solidFill>
              </a:rPr>
              <a:t> of </a:t>
            </a:r>
            <a:r>
              <a:rPr lang="pl-PL" altLang="pl-PL" sz="2000" dirty="0" err="1">
                <a:solidFill>
                  <a:srgbClr val="008000"/>
                </a:solidFill>
              </a:rPr>
              <a:t>numerical</a:t>
            </a:r>
            <a:r>
              <a:rPr lang="pl-PL" altLang="pl-PL" sz="2000" dirty="0">
                <a:solidFill>
                  <a:srgbClr val="008000"/>
                </a:solidFill>
              </a:rPr>
              <a:t> system (</a:t>
            </a:r>
            <a:r>
              <a:rPr lang="pl-PL" altLang="pl-PL" sz="2000" dirty="0" err="1">
                <a:solidFill>
                  <a:srgbClr val="008000"/>
                </a:solidFill>
              </a:rPr>
              <a:t>see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below</a:t>
            </a:r>
            <a:r>
              <a:rPr lang="pl-PL" altLang="pl-PL" sz="2000" dirty="0">
                <a:solidFill>
                  <a:srgbClr val="008000"/>
                </a:solidFill>
              </a:rPr>
              <a:t>)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dec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hex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oct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 for </a:t>
            </a:r>
            <a:r>
              <a:rPr lang="pl-PL" altLang="pl-PL" sz="2000" dirty="0" err="1">
                <a:solidFill>
                  <a:srgbClr val="008000"/>
                </a:solidFill>
              </a:rPr>
              <a:t>different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numerical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systems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80000"/>
              </a:lnSpc>
            </a:pP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empty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000" dirty="0">
                <a:solidFill>
                  <a:srgbClr val="008000"/>
                </a:solidFill>
              </a:rPr>
              <a:t>	// flag: </a:t>
            </a:r>
            <a:r>
              <a:rPr lang="pl-PL" altLang="pl-PL" sz="2000" dirty="0" err="1">
                <a:solidFill>
                  <a:srgbClr val="008000"/>
                </a:solidFill>
              </a:rPr>
              <a:t>output</a:t>
            </a:r>
            <a:r>
              <a:rPr lang="pl-PL" altLang="pl-PL" sz="2000" dirty="0">
                <a:solidFill>
                  <a:srgbClr val="008000"/>
                </a:solidFill>
              </a:rPr>
              <a:t> as </a:t>
            </a:r>
            <a:r>
              <a:rPr lang="pl-PL" altLang="pl-PL" sz="2000" dirty="0" err="1">
                <a:solidFill>
                  <a:srgbClr val="008000"/>
                </a:solidFill>
              </a:rPr>
              <a:t>dec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input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according</a:t>
            </a:r>
            <a:r>
              <a:rPr lang="pl-PL" altLang="pl-PL" sz="2000" dirty="0">
                <a:solidFill>
                  <a:srgbClr val="008000"/>
                </a:solidFill>
              </a:rPr>
              <a:t> to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actual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prefix</a:t>
            </a:r>
            <a:r>
              <a:rPr lang="pl-PL" altLang="pl-PL" sz="2000" dirty="0">
                <a:solidFill>
                  <a:srgbClr val="008000"/>
                </a:solidFill>
              </a:rPr>
              <a:t> 0x – </a:t>
            </a:r>
            <a:r>
              <a:rPr lang="pl-PL" altLang="pl-PL" sz="2000" dirty="0" err="1">
                <a:solidFill>
                  <a:srgbClr val="008000"/>
                </a:solidFill>
              </a:rPr>
              <a:t>hex</a:t>
            </a:r>
            <a:r>
              <a:rPr lang="pl-PL" altLang="pl-PL" sz="2000" dirty="0">
                <a:solidFill>
                  <a:srgbClr val="008000"/>
                </a:solidFill>
              </a:rPr>
              <a:t>, 0 – </a:t>
            </a:r>
            <a:r>
              <a:rPr lang="pl-PL" altLang="pl-PL" sz="2000" dirty="0" err="1">
                <a:solidFill>
                  <a:srgbClr val="008000"/>
                </a:solidFill>
              </a:rPr>
              <a:t>oct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else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dec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dec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hex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oct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3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579296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400" dirty="0"/>
              <a:t>formatted i/o 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flags and masks </a:t>
            </a:r>
          </a:p>
          <a:p>
            <a:pPr lvl="2">
              <a:lnSpc>
                <a:spcPct val="80000"/>
              </a:lnSpc>
            </a:pPr>
            <a:r>
              <a:rPr lang="en-US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showbase</a:t>
            </a:r>
            <a:r>
              <a:rPr lang="en-US" altLang="pl-PL" sz="1800" dirty="0">
                <a:latin typeface="Arial Narrow" panose="020B0606020202030204" pitchFamily="34" charset="0"/>
              </a:rPr>
              <a:t>	</a:t>
            </a:r>
            <a:r>
              <a:rPr lang="en-US" altLang="pl-PL" sz="2000" dirty="0">
                <a:solidFill>
                  <a:srgbClr val="008000"/>
                </a:solidFill>
              </a:rPr>
              <a:t>// precede numbers with prefix of numerical system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2000" dirty="0">
                <a:solidFill>
                  <a:srgbClr val="008000"/>
                </a:solidFill>
              </a:rPr>
              <a:t>	// there are also manipulators: </a:t>
            </a:r>
            <a:r>
              <a:rPr lang="en-US" altLang="pl-PL" sz="2000" dirty="0" err="1">
                <a:solidFill>
                  <a:srgbClr val="008000"/>
                </a:solidFill>
              </a:rPr>
              <a:t>showbase</a:t>
            </a:r>
            <a:r>
              <a:rPr lang="en-US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and </a:t>
            </a:r>
            <a:r>
              <a:rPr lang="en-US" altLang="pl-PL" sz="2000" dirty="0" err="1">
                <a:solidFill>
                  <a:srgbClr val="008000"/>
                </a:solidFill>
              </a:rPr>
              <a:t>noshowbase</a:t>
            </a:r>
            <a:endParaRPr lang="en-US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endParaRPr lang="en-US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en-US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floatfield</a:t>
            </a:r>
            <a:r>
              <a:rPr lang="en-US" altLang="pl-PL" sz="2000" dirty="0">
                <a:solidFill>
                  <a:srgbClr val="008000"/>
                </a:solidFill>
              </a:rPr>
              <a:t>	// mask: format of the floating point</a:t>
            </a:r>
          </a:p>
          <a:p>
            <a:pPr lvl="2">
              <a:lnSpc>
                <a:spcPct val="80000"/>
              </a:lnSpc>
            </a:pPr>
            <a:r>
              <a:rPr lang="en-US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fixed</a:t>
            </a:r>
            <a:r>
              <a:rPr lang="en-US" altLang="pl-PL" sz="2000" dirty="0">
                <a:solidFill>
                  <a:srgbClr val="008000"/>
                </a:solidFill>
              </a:rPr>
              <a:t>	</a:t>
            </a:r>
            <a:r>
              <a:rPr lang="en-US" altLang="pl-PL" sz="2000" dirty="0" smtClean="0">
                <a:solidFill>
                  <a:srgbClr val="008000"/>
                </a:solidFill>
              </a:rPr>
              <a:t>// </a:t>
            </a:r>
            <a:r>
              <a:rPr lang="en-US" altLang="pl-PL" sz="2000" dirty="0">
                <a:solidFill>
                  <a:srgbClr val="008000"/>
                </a:solidFill>
              </a:rPr>
              <a:t>decimal fraction (</a:t>
            </a:r>
            <a:r>
              <a:rPr lang="en-US" altLang="pl-PL" sz="2000" dirty="0" err="1">
                <a:solidFill>
                  <a:srgbClr val="008000"/>
                </a:solidFill>
              </a:rPr>
              <a:t>eg</a:t>
            </a:r>
            <a:r>
              <a:rPr lang="en-US" altLang="pl-PL" sz="2000" dirty="0">
                <a:solidFill>
                  <a:srgbClr val="008000"/>
                </a:solidFill>
              </a:rPr>
              <a:t>. 3.14159265323)</a:t>
            </a:r>
          </a:p>
          <a:p>
            <a:pPr lvl="2">
              <a:lnSpc>
                <a:spcPct val="80000"/>
              </a:lnSpc>
            </a:pPr>
            <a:r>
              <a:rPr lang="en-US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scientific</a:t>
            </a:r>
            <a:r>
              <a:rPr lang="en-US" altLang="pl-PL" sz="2000" dirty="0">
                <a:solidFill>
                  <a:srgbClr val="008000"/>
                </a:solidFill>
              </a:rPr>
              <a:t>	// use exponent (</a:t>
            </a:r>
            <a:r>
              <a:rPr lang="en-US" altLang="pl-PL" sz="2000" dirty="0" err="1">
                <a:solidFill>
                  <a:srgbClr val="008000"/>
                </a:solidFill>
              </a:rPr>
              <a:t>eg</a:t>
            </a:r>
            <a:r>
              <a:rPr lang="en-US" altLang="pl-PL" sz="2000" dirty="0">
                <a:solidFill>
                  <a:srgbClr val="008000"/>
                </a:solidFill>
              </a:rPr>
              <a:t>. 3.14e+0)</a:t>
            </a:r>
          </a:p>
          <a:p>
            <a:pPr lvl="2">
              <a:lnSpc>
                <a:spcPct val="80000"/>
              </a:lnSpc>
            </a:pPr>
            <a:r>
              <a:rPr lang="en-US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(empty)</a:t>
            </a:r>
            <a:r>
              <a:rPr lang="en-US" altLang="pl-PL" sz="2000" dirty="0">
                <a:solidFill>
                  <a:srgbClr val="008000"/>
                </a:solidFill>
              </a:rPr>
              <a:t>	// pick best one depending on value being </a:t>
            </a:r>
            <a:r>
              <a:rPr lang="en-US" altLang="pl-PL" sz="2000" dirty="0" err="1">
                <a:solidFill>
                  <a:srgbClr val="008000"/>
                </a:solidFill>
              </a:rPr>
              <a:t>oputput</a:t>
            </a:r>
            <a:endParaRPr lang="en-US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2000" dirty="0">
                <a:solidFill>
                  <a:srgbClr val="008000"/>
                </a:solidFill>
              </a:rPr>
              <a:t>	// there are also manipulators: fixed </a:t>
            </a:r>
            <a:r>
              <a:rPr lang="pl-PL" altLang="pl-PL" sz="2000" dirty="0">
                <a:solidFill>
                  <a:srgbClr val="008000"/>
                </a:solidFill>
              </a:rPr>
              <a:t>and</a:t>
            </a:r>
            <a:r>
              <a:rPr lang="en-US" altLang="pl-PL" sz="2000" dirty="0">
                <a:solidFill>
                  <a:srgbClr val="008000"/>
                </a:solidFill>
              </a:rPr>
              <a:t> scientific</a:t>
            </a:r>
          </a:p>
          <a:p>
            <a:pPr lvl="2">
              <a:lnSpc>
                <a:spcPct val="80000"/>
              </a:lnSpc>
            </a:pPr>
            <a:r>
              <a:rPr lang="en-US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showpoint</a:t>
            </a:r>
            <a:r>
              <a:rPr lang="en-US" altLang="pl-PL" sz="2000" dirty="0">
                <a:solidFill>
                  <a:srgbClr val="008000"/>
                </a:solidFill>
              </a:rPr>
              <a:t>	// always output the dot (3</a:t>
            </a:r>
            <a:r>
              <a:rPr lang="en-US" altLang="pl-PL" sz="2000" b="1" dirty="0">
                <a:solidFill>
                  <a:srgbClr val="008000"/>
                </a:solidFill>
              </a:rPr>
              <a:t>.</a:t>
            </a:r>
            <a:r>
              <a:rPr lang="en-US" altLang="pl-PL" sz="2000" dirty="0">
                <a:solidFill>
                  <a:srgbClr val="008000"/>
                </a:solidFill>
              </a:rPr>
              <a:t>1415) 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</a:t>
            </a:r>
            <a:r>
              <a:rPr lang="en-US" altLang="pl-PL" sz="2000" dirty="0">
                <a:solidFill>
                  <a:srgbClr val="008000"/>
                </a:solidFill>
              </a:rPr>
              <a:t>// for the floating point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2000" dirty="0">
                <a:solidFill>
                  <a:srgbClr val="008000"/>
                </a:solidFill>
              </a:rPr>
              <a:t>	// there are also manipulators: </a:t>
            </a:r>
            <a:r>
              <a:rPr lang="en-US" altLang="pl-PL" sz="2000" dirty="0" err="1">
                <a:solidFill>
                  <a:srgbClr val="008000"/>
                </a:solidFill>
              </a:rPr>
              <a:t>showpoint</a:t>
            </a:r>
            <a:r>
              <a:rPr lang="en-US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and</a:t>
            </a:r>
            <a:r>
              <a:rPr lang="en-US" altLang="pl-PL" sz="2000" dirty="0">
                <a:solidFill>
                  <a:srgbClr val="008000"/>
                </a:solidFill>
              </a:rPr>
              <a:t> </a:t>
            </a:r>
            <a:r>
              <a:rPr lang="en-US" altLang="pl-PL" sz="2000" dirty="0" err="1">
                <a:solidFill>
                  <a:srgbClr val="008000"/>
                </a:solidFill>
              </a:rPr>
              <a:t>noshowpoint</a:t>
            </a:r>
            <a:endParaRPr lang="en-US" altLang="pl-PL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9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formatted</a:t>
            </a:r>
            <a:r>
              <a:rPr lang="pl-PL" altLang="pl-PL" dirty="0"/>
              <a:t> i/o</a:t>
            </a:r>
          </a:p>
          <a:p>
            <a:pPr lvl="2"/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precision()</a:t>
            </a:r>
            <a:r>
              <a:rPr lang="pl-PL" altLang="pl-PL" dirty="0">
                <a:latin typeface="Arial Narrow" panose="020B0606020202030204" pitchFamily="34" charset="0"/>
              </a:rPr>
              <a:t>	</a:t>
            </a:r>
            <a:r>
              <a:rPr lang="pl-PL" altLang="pl-PL" dirty="0" smtClean="0">
                <a:latin typeface="Arial Narrow" panose="020B0606020202030204" pitchFamily="34" charset="0"/>
              </a:rPr>
              <a:t>  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return the precision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		</a:t>
            </a:r>
            <a:r>
              <a:rPr lang="pl-PL" altLang="pl-PL" sz="2000" dirty="0" smtClean="0">
                <a:solidFill>
                  <a:srgbClr val="008000"/>
                </a:solidFill>
              </a:rPr>
              <a:t>      // </a:t>
            </a:r>
            <a:r>
              <a:rPr lang="pl-PL" altLang="pl-PL" sz="2000" dirty="0">
                <a:solidFill>
                  <a:srgbClr val="008000"/>
                </a:solidFill>
              </a:rPr>
              <a:t>for the </a:t>
            </a:r>
            <a:r>
              <a:rPr lang="pl-PL" altLang="pl-PL" sz="2000" dirty="0" err="1">
                <a:solidFill>
                  <a:srgbClr val="008000"/>
                </a:solidFill>
              </a:rPr>
              <a:t>floating</a:t>
            </a:r>
            <a:r>
              <a:rPr lang="pl-PL" altLang="pl-PL" sz="2000" dirty="0">
                <a:solidFill>
                  <a:srgbClr val="008000"/>
                </a:solidFill>
              </a:rPr>
              <a:t> point,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		</a:t>
            </a:r>
            <a:r>
              <a:rPr lang="pl-PL" altLang="pl-PL" sz="2000" dirty="0" smtClean="0">
                <a:solidFill>
                  <a:srgbClr val="008000"/>
                </a:solidFill>
              </a:rPr>
              <a:t>      // </a:t>
            </a:r>
            <a:r>
              <a:rPr lang="pl-PL" altLang="pl-PL" sz="2000" dirty="0">
                <a:solidFill>
                  <a:srgbClr val="008000"/>
                </a:solidFill>
              </a:rPr>
              <a:t>by </a:t>
            </a:r>
            <a:r>
              <a:rPr lang="pl-PL" altLang="pl-PL" sz="2000" dirty="0" err="1">
                <a:solidFill>
                  <a:srgbClr val="008000"/>
                </a:solidFill>
              </a:rPr>
              <a:t>default</a:t>
            </a:r>
            <a:r>
              <a:rPr lang="pl-PL" altLang="pl-PL" sz="2000" dirty="0">
                <a:solidFill>
                  <a:srgbClr val="008000"/>
                </a:solidFill>
              </a:rPr>
              <a:t> 6 </a:t>
            </a:r>
            <a:r>
              <a:rPr lang="pl-PL" altLang="pl-PL" sz="2000" dirty="0" err="1">
                <a:solidFill>
                  <a:srgbClr val="008000"/>
                </a:solidFill>
              </a:rPr>
              <a:t>digits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the </a:t>
            </a:r>
            <a:r>
              <a:rPr lang="pl-PL" altLang="pl-PL" sz="2000" dirty="0" err="1">
                <a:solidFill>
                  <a:srgbClr val="008000"/>
                </a:solidFill>
              </a:rPr>
              <a:t>dot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/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precision(p</a:t>
            </a:r>
            <a:r>
              <a:rPr lang="pl-PL" alt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000" dirty="0" smtClean="0">
                <a:solidFill>
                  <a:srgbClr val="008000"/>
                </a:solidFill>
              </a:rPr>
              <a:t>    // </a:t>
            </a:r>
            <a:r>
              <a:rPr lang="pl-PL" altLang="pl-PL" sz="2000" dirty="0">
                <a:solidFill>
                  <a:srgbClr val="008000"/>
                </a:solidFill>
              </a:rPr>
              <a:t>return the precision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	</a:t>
            </a:r>
            <a:r>
              <a:rPr lang="pl-PL" altLang="pl-PL" sz="2000" dirty="0" smtClean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      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for the </a:t>
            </a:r>
            <a:r>
              <a:rPr lang="pl-PL" altLang="pl-PL" sz="2000" dirty="0" err="1">
                <a:solidFill>
                  <a:srgbClr val="008000"/>
                </a:solidFill>
              </a:rPr>
              <a:t>floating</a:t>
            </a:r>
            <a:r>
              <a:rPr lang="pl-PL" altLang="pl-PL" sz="2000" dirty="0">
                <a:solidFill>
                  <a:srgbClr val="008000"/>
                </a:solidFill>
              </a:rPr>
              <a:t> point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a manipulator: </a:t>
            </a:r>
            <a:r>
              <a:rPr lang="pl-PL" altLang="pl-PL" sz="2000" dirty="0" err="1">
                <a:solidFill>
                  <a:srgbClr val="008000"/>
                </a:solidFill>
              </a:rPr>
              <a:t>setprecision</a:t>
            </a:r>
            <a:r>
              <a:rPr lang="pl-PL" altLang="pl-PL" sz="2000" dirty="0">
                <a:solidFill>
                  <a:srgbClr val="008000"/>
                </a:solidFill>
              </a:rPr>
              <a:t>(w)</a:t>
            </a:r>
          </a:p>
          <a:p>
            <a:pPr lvl="2">
              <a:buFont typeface="Wingdings" panose="05000000000000000000" pitchFamily="2" charset="2"/>
              <a:buNone/>
            </a:pPr>
            <a:endParaRPr lang="pl-PL" altLang="pl-PL" dirty="0">
              <a:solidFill>
                <a:schemeClr val="folHlink"/>
              </a:solidFill>
              <a:latin typeface="Arial Narrow" panose="020B0606020202030204" pitchFamily="34" charset="0"/>
            </a:endParaRPr>
          </a:p>
          <a:p>
            <a:pPr lvl="2"/>
            <a:endParaRPr lang="pl-PL" altLang="pl-PL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7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err="1"/>
              <a:t>formatted</a:t>
            </a:r>
            <a:r>
              <a:rPr lang="pl-PL" altLang="pl-PL" dirty="0"/>
              <a:t> i/o </a:t>
            </a:r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flags</a:t>
            </a:r>
            <a:endParaRPr lang="pl-PL" altLang="pl-PL" dirty="0"/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skipws</a:t>
            </a:r>
            <a:r>
              <a:rPr lang="pl-PL" altLang="pl-PL" dirty="0">
                <a:latin typeface="Arial Narrow" panose="020B0606020202030204" pitchFamily="34" charset="0"/>
              </a:rPr>
              <a:t>	</a:t>
            </a:r>
            <a:r>
              <a:rPr lang="pl-PL" altLang="pl-PL" sz="2000" dirty="0">
                <a:solidFill>
                  <a:srgbClr val="008000"/>
                </a:solidFill>
              </a:rPr>
              <a:t>// skip </a:t>
            </a:r>
            <a:r>
              <a:rPr lang="pl-PL" altLang="pl-PL" sz="2000" dirty="0" err="1">
                <a:solidFill>
                  <a:srgbClr val="008000"/>
                </a:solidFill>
              </a:rPr>
              <a:t>white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spaces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skipws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noskipws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unitbuf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flush</a:t>
            </a:r>
            <a:r>
              <a:rPr lang="pl-PL" altLang="pl-PL" sz="2000" dirty="0">
                <a:solidFill>
                  <a:srgbClr val="008000"/>
                </a:solidFill>
              </a:rPr>
              <a:t> the </a:t>
            </a:r>
            <a:r>
              <a:rPr lang="pl-PL" altLang="pl-PL" sz="2000" dirty="0" err="1">
                <a:solidFill>
                  <a:srgbClr val="008000"/>
                </a:solidFill>
              </a:rPr>
              <a:t>output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buffer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each</a:t>
            </a:r>
            <a:r>
              <a:rPr lang="pl-PL" altLang="pl-PL" sz="2000" dirty="0">
                <a:solidFill>
                  <a:srgbClr val="008000"/>
                </a:solidFill>
              </a:rPr>
              <a:t> &lt;&lt;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manipulators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unitbuf</a:t>
            </a:r>
            <a:r>
              <a:rPr lang="pl-PL" altLang="pl-PL" sz="2000" dirty="0">
                <a:solidFill>
                  <a:srgbClr val="008000"/>
                </a:solidFill>
              </a:rPr>
              <a:t> and </a:t>
            </a:r>
            <a:r>
              <a:rPr lang="pl-PL" altLang="pl-PL" sz="2000" dirty="0" err="1">
                <a:solidFill>
                  <a:srgbClr val="008000"/>
                </a:solidFill>
              </a:rPr>
              <a:t>nounitbuf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dirty="0">
              <a:solidFill>
                <a:schemeClr val="folHlink"/>
              </a:solidFill>
              <a:latin typeface="Arial Narrow" panose="020B0606020202030204" pitchFamily="34" charset="0"/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dirty="0">
                <a:solidFill>
                  <a:schemeClr val="folHlink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35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formatted</a:t>
            </a:r>
            <a:r>
              <a:rPr lang="pl-PL" altLang="pl-PL" sz="2800" dirty="0"/>
              <a:t> i/o</a:t>
            </a:r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	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return </a:t>
            </a:r>
            <a:r>
              <a:rPr lang="pl-PL" altLang="pl-PL" sz="2000" dirty="0" err="1">
                <a:solidFill>
                  <a:srgbClr val="008000"/>
                </a:solidFill>
              </a:rPr>
              <a:t>width</a:t>
            </a:r>
            <a:r>
              <a:rPr lang="pl-PL" altLang="pl-PL" sz="2000" dirty="0">
                <a:solidFill>
                  <a:srgbClr val="008000"/>
                </a:solidFill>
              </a:rPr>
              <a:t> of the </a:t>
            </a:r>
            <a:r>
              <a:rPr lang="pl-PL" altLang="pl-PL" sz="2000" dirty="0" err="1">
                <a:solidFill>
                  <a:srgbClr val="008000"/>
                </a:solidFill>
              </a:rPr>
              <a:t>filed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number</a:t>
            </a:r>
            <a:r>
              <a:rPr lang="pl-PL" altLang="pl-PL" sz="2000" dirty="0">
                <a:solidFill>
                  <a:srgbClr val="008000"/>
                </a:solidFill>
              </a:rPr>
              <a:t> of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interpreted</a:t>
            </a:r>
            <a:r>
              <a:rPr lang="pl-PL" altLang="pl-PL" sz="2000" dirty="0">
                <a:solidFill>
                  <a:srgbClr val="008000"/>
                </a:solidFill>
              </a:rPr>
              <a:t> as: not less </a:t>
            </a:r>
            <a:r>
              <a:rPr lang="pl-PL" altLang="pl-PL" sz="2000" dirty="0" err="1">
                <a:solidFill>
                  <a:srgbClr val="008000"/>
                </a:solidFill>
              </a:rPr>
              <a:t>than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(w)</a:t>
            </a:r>
            <a:r>
              <a:rPr lang="pl-PL" altLang="pl-PL" sz="2000" dirty="0">
                <a:solidFill>
                  <a:srgbClr val="008000"/>
                </a:solidFill>
              </a:rPr>
              <a:t>	// set the </a:t>
            </a:r>
            <a:r>
              <a:rPr lang="pl-PL" altLang="pl-PL" sz="2000" dirty="0" err="1">
                <a:solidFill>
                  <a:srgbClr val="008000"/>
                </a:solidFill>
              </a:rPr>
              <a:t>width</a:t>
            </a:r>
            <a:r>
              <a:rPr lang="pl-PL" altLang="pl-PL" sz="2000" dirty="0">
                <a:solidFill>
                  <a:srgbClr val="008000"/>
                </a:solidFill>
              </a:rPr>
              <a:t> of the </a:t>
            </a:r>
            <a:r>
              <a:rPr lang="pl-PL" altLang="pl-PL" sz="2000" dirty="0" err="1">
                <a:solidFill>
                  <a:srgbClr val="008000"/>
                </a:solidFill>
              </a:rPr>
              <a:t>filed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number</a:t>
            </a:r>
            <a:r>
              <a:rPr lang="pl-PL" altLang="pl-PL" sz="2000" dirty="0">
                <a:solidFill>
                  <a:srgbClr val="008000"/>
                </a:solidFill>
              </a:rPr>
              <a:t> of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interpreted</a:t>
            </a:r>
            <a:r>
              <a:rPr lang="pl-PL" altLang="pl-PL" sz="2000" dirty="0">
                <a:solidFill>
                  <a:srgbClr val="008000"/>
                </a:solidFill>
              </a:rPr>
              <a:t> as: not less </a:t>
            </a:r>
            <a:r>
              <a:rPr lang="pl-PL" altLang="pl-PL" sz="2000" dirty="0" err="1">
                <a:solidFill>
                  <a:srgbClr val="008000"/>
                </a:solidFill>
              </a:rPr>
              <a:t>than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manipulator: </a:t>
            </a:r>
            <a:r>
              <a:rPr lang="pl-PL" altLang="pl-PL" sz="2000" dirty="0" err="1">
                <a:solidFill>
                  <a:srgbClr val="008000"/>
                </a:solidFill>
              </a:rPr>
              <a:t>setw</a:t>
            </a:r>
            <a:r>
              <a:rPr lang="pl-PL" altLang="pl-PL" sz="2000" dirty="0">
                <a:solidFill>
                  <a:srgbClr val="008000"/>
                </a:solidFill>
              </a:rPr>
              <a:t>(w)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buf[80];</a:t>
            </a:r>
          </a:p>
          <a:p>
            <a:pPr marL="0" indent="0"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&gt;&gt;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setw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sizeof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buffer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)) &gt;&gt;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buffer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  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return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that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used</a:t>
            </a:r>
            <a:r>
              <a:rPr lang="pl-PL" altLang="pl-PL" sz="2000" dirty="0">
                <a:solidFill>
                  <a:srgbClr val="008000"/>
                </a:solidFill>
              </a:rPr>
              <a:t> for </a:t>
            </a:r>
            <a:r>
              <a:rPr lang="pl-PL" altLang="pl-PL" sz="2000" dirty="0" err="1">
                <a:solidFill>
                  <a:srgbClr val="008000"/>
                </a:solidFill>
              </a:rPr>
              <a:t>filling</a:t>
            </a:r>
            <a:r>
              <a:rPr lang="pl-PL" altLang="pl-PL" sz="2000" dirty="0">
                <a:solidFill>
                  <a:srgbClr val="008000"/>
                </a:solidFill>
              </a:rPr>
              <a:t> the field</a:t>
            </a:r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fill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(c)  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set </a:t>
            </a:r>
            <a:r>
              <a:rPr lang="pl-PL" altLang="pl-PL" sz="2000" dirty="0" err="1">
                <a:solidFill>
                  <a:srgbClr val="008000"/>
                </a:solidFill>
              </a:rPr>
              <a:t>this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	// </a:t>
            </a:r>
            <a:r>
              <a:rPr lang="pl-PL" altLang="pl-PL" sz="2000" dirty="0" err="1">
                <a:solidFill>
                  <a:srgbClr val="008000"/>
                </a:solidFill>
              </a:rPr>
              <a:t>there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also</a:t>
            </a:r>
            <a:r>
              <a:rPr lang="pl-PL" altLang="pl-PL" sz="2000" dirty="0">
                <a:solidFill>
                  <a:srgbClr val="008000"/>
                </a:solidFill>
              </a:rPr>
              <a:t> manipulator: </a:t>
            </a:r>
            <a:r>
              <a:rPr lang="pl-PL" altLang="pl-PL" sz="2000" dirty="0" err="1">
                <a:solidFill>
                  <a:srgbClr val="008000"/>
                </a:solidFill>
              </a:rPr>
              <a:t>setfill</a:t>
            </a:r>
            <a:r>
              <a:rPr lang="pl-PL" altLang="pl-PL" sz="2000" dirty="0">
                <a:solidFill>
                  <a:srgbClr val="008000"/>
                </a:solidFill>
              </a:rPr>
              <a:t>(c)</a:t>
            </a:r>
          </a:p>
        </p:txBody>
      </p:sp>
    </p:spTree>
    <p:extLst>
      <p:ext uri="{BB962C8B-B14F-4D97-AF65-F5344CB8AC3E}">
        <p14:creationId xmlns:p14="http://schemas.microsoft.com/office/powerpoint/2010/main" val="30090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formatted i/o</a:t>
            </a:r>
          </a:p>
          <a:p>
            <a:pPr lvl="1"/>
            <a:r>
              <a:rPr lang="pl-PL" altLang="pl-PL"/>
              <a:t>methods for internationalization, different character sets, etc.</a:t>
            </a:r>
          </a:p>
          <a:p>
            <a:pPr lvl="2"/>
            <a:r>
              <a:rPr lang="pl-PL" altLang="pl-PL"/>
              <a:t>described in detail in the library reference ;-)</a:t>
            </a:r>
          </a:p>
        </p:txBody>
      </p:sp>
    </p:spTree>
    <p:extLst>
      <p:ext uri="{BB962C8B-B14F-4D97-AF65-F5344CB8AC3E}">
        <p14:creationId xmlns:p14="http://schemas.microsoft.com/office/powerpoint/2010/main" val="40164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686800" cy="50405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unformatted</a:t>
            </a:r>
            <a:r>
              <a:rPr lang="pl-PL" altLang="pl-PL" sz="2800" dirty="0"/>
              <a:t> i/o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altLang="pl-PL" sz="2400" dirty="0" err="1">
                <a:latin typeface="Arial Narrow" panose="020B0606020202030204" pitchFamily="34" charset="0"/>
              </a:rPr>
              <a:t>get</a:t>
            </a:r>
            <a:endParaRPr lang="pl-PL" altLang="pl-PL" sz="2400" dirty="0">
              <a:latin typeface="Arial Narrow" panose="020B060602020203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  <a:r>
              <a:rPr lang="pl-PL" altLang="pl-PL" sz="2000" dirty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one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or</a:t>
            </a:r>
            <a:r>
              <a:rPr lang="pl-PL" altLang="pl-PL" sz="2000" dirty="0">
                <a:solidFill>
                  <a:srgbClr val="008000"/>
                </a:solidFill>
              </a:rPr>
              <a:t> EOF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 		// </a:t>
            </a:r>
            <a:r>
              <a:rPr lang="pl-PL" altLang="pl-PL" sz="2000" dirty="0" err="1">
                <a:solidFill>
                  <a:srgbClr val="008000"/>
                </a:solidFill>
              </a:rPr>
              <a:t>equivalent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getchar</a:t>
            </a:r>
            <a:r>
              <a:rPr lang="pl-PL" altLang="pl-PL" sz="2000" dirty="0">
                <a:solidFill>
                  <a:srgbClr val="008000"/>
                </a:solidFill>
              </a:rPr>
              <a:t>()/</a:t>
            </a:r>
            <a:r>
              <a:rPr lang="pl-PL" altLang="pl-PL" sz="2000" dirty="0" err="1">
                <a:solidFill>
                  <a:srgbClr val="008000"/>
                </a:solidFill>
              </a:rPr>
              <a:t>getc</a:t>
            </a:r>
            <a:r>
              <a:rPr lang="pl-PL" altLang="pl-PL" sz="2000" dirty="0">
                <a:solidFill>
                  <a:srgbClr val="008000"/>
                </a:solidFill>
              </a:rPr>
              <a:t>()</a:t>
            </a:r>
          </a:p>
          <a:p>
            <a:pPr lvl="2">
              <a:lnSpc>
                <a:spcPct val="9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no EOF, </a:t>
            </a:r>
            <a:r>
              <a:rPr lang="pl-PL" altLang="pl-PL" sz="2000" dirty="0" err="1">
                <a:solidFill>
                  <a:srgbClr val="008000"/>
                </a:solidFill>
              </a:rPr>
              <a:t>instead</a:t>
            </a:r>
            <a:r>
              <a:rPr lang="pl-PL" altLang="pl-PL" sz="2000" dirty="0">
                <a:solidFill>
                  <a:srgbClr val="008000"/>
                </a:solidFill>
              </a:rPr>
              <a:t> test the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state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	</a:t>
            </a:r>
          </a:p>
          <a:p>
            <a:pPr lvl="2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delim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altLang="pl-PL" sz="2000" dirty="0" smtClean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  <a:r>
              <a:rPr lang="pl-PL" altLang="pl-PL" sz="2000" dirty="0" smtClean="0">
                <a:solidFill>
                  <a:srgbClr val="008000"/>
                </a:solidFill>
              </a:rPr>
              <a:t/>
            </a:r>
            <a:br>
              <a:rPr lang="pl-PL" altLang="pl-PL" sz="2000" dirty="0" smtClean="0">
                <a:solidFill>
                  <a:srgbClr val="008000"/>
                </a:solidFill>
              </a:rPr>
            </a:b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pc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buffer</a:t>
            </a:r>
            <a:r>
              <a:rPr lang="pl-PL" altLang="pl-PL" sz="2000" dirty="0">
                <a:solidFill>
                  <a:srgbClr val="008000"/>
                </a:solidFill>
              </a:rPr>
              <a:t>, stop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having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cnt-1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or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just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before</a:t>
            </a:r>
            <a:r>
              <a:rPr lang="pl-PL" altLang="pl-PL" sz="2000" dirty="0">
                <a:solidFill>
                  <a:srgbClr val="008000"/>
                </a:solidFill>
              </a:rPr>
              <a:t>) the </a:t>
            </a:r>
            <a:r>
              <a:rPr lang="pl-PL" altLang="pl-PL" sz="2000" dirty="0" err="1">
                <a:solidFill>
                  <a:srgbClr val="008000"/>
                </a:solidFill>
              </a:rPr>
              <a:t>delim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do not </a:t>
            </a:r>
            <a:r>
              <a:rPr lang="pl-PL" altLang="pl-PL" sz="2000" dirty="0" err="1">
                <a:solidFill>
                  <a:srgbClr val="008000"/>
                </a:solidFill>
              </a:rPr>
              <a:t>input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delim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append</a:t>
            </a:r>
            <a:r>
              <a:rPr lang="pl-PL" altLang="pl-PL" sz="2000" dirty="0">
                <a:solidFill>
                  <a:srgbClr val="008000"/>
                </a:solidFill>
              </a:rPr>
              <a:t> ‘\0’</a:t>
            </a:r>
          </a:p>
          <a:p>
            <a:pPr lvl="2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ignore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delim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couple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variants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, but do not </a:t>
            </a:r>
            <a:r>
              <a:rPr lang="pl-PL" altLang="pl-PL" sz="2000" dirty="0" err="1">
                <a:solidFill>
                  <a:srgbClr val="008000"/>
                </a:solidFill>
              </a:rPr>
              <a:t>store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048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686800" cy="5040560"/>
          </a:xfrm>
        </p:spPr>
        <p:txBody>
          <a:bodyPr/>
          <a:lstStyle/>
          <a:p>
            <a:r>
              <a:rPr lang="pl-PL" altLang="pl-PL" sz="2800" dirty="0" err="1"/>
              <a:t>unformatted</a:t>
            </a:r>
            <a:r>
              <a:rPr lang="pl-PL" altLang="pl-PL" sz="2800" dirty="0"/>
              <a:t> i/o</a:t>
            </a:r>
          </a:p>
          <a:p>
            <a:pPr lvl="1"/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altLang="pl-PL" sz="2400" dirty="0" err="1">
                <a:latin typeface="Arial Narrow" panose="020B0606020202030204" pitchFamily="34" charset="0"/>
              </a:rPr>
              <a:t>getline</a:t>
            </a:r>
            <a:endParaRPr lang="pl-PL" altLang="pl-PL" sz="2400" dirty="0">
              <a:latin typeface="Arial Narrow" panose="020B0606020202030204" pitchFamily="34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pl-PL" sz="19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getline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9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	</a:t>
            </a:r>
          </a:p>
          <a:p>
            <a:pPr lvl="2">
              <a:lnSpc>
                <a:spcPct val="90000"/>
              </a:lnSpc>
              <a:defRPr/>
            </a:pPr>
            <a:r>
              <a:rPr lang="pl-PL" sz="19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getline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9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delim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to </a:t>
            </a:r>
            <a:r>
              <a:rPr lang="pl-PL" altLang="pl-PL" sz="2000" dirty="0" err="1">
                <a:solidFill>
                  <a:srgbClr val="008000"/>
                </a:solidFill>
              </a:rPr>
              <a:t>pc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buffer</a:t>
            </a:r>
            <a:r>
              <a:rPr lang="pl-PL" altLang="pl-PL" sz="2000" dirty="0">
                <a:solidFill>
                  <a:srgbClr val="008000"/>
                </a:solidFill>
              </a:rPr>
              <a:t>, stop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having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cnt-1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or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just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before</a:t>
            </a:r>
            <a:r>
              <a:rPr lang="pl-PL" altLang="pl-PL" sz="2000" dirty="0">
                <a:solidFill>
                  <a:srgbClr val="008000"/>
                </a:solidFill>
              </a:rPr>
              <a:t>) the </a:t>
            </a:r>
            <a:r>
              <a:rPr lang="pl-PL" altLang="pl-PL" sz="2000" dirty="0" err="1">
                <a:solidFill>
                  <a:srgbClr val="008000"/>
                </a:solidFill>
              </a:rPr>
              <a:t>delim</a:t>
            </a:r>
            <a:r>
              <a:rPr lang="pl-PL" altLang="pl-PL" sz="2000" dirty="0">
                <a:solidFill>
                  <a:srgbClr val="008000"/>
                </a:solidFill>
              </a:rPr>
              <a:t> 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or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after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reading</a:t>
            </a:r>
            <a:r>
              <a:rPr lang="pl-PL" altLang="pl-PL" sz="2000" dirty="0">
                <a:solidFill>
                  <a:srgbClr val="008000"/>
                </a:solidFill>
              </a:rPr>
              <a:t> end of </a:t>
            </a:r>
            <a:r>
              <a:rPr lang="pl-PL" altLang="pl-PL" sz="2000" dirty="0" err="1">
                <a:solidFill>
                  <a:srgbClr val="008000"/>
                </a:solidFill>
              </a:rPr>
              <a:t>line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delim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being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from the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if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number</a:t>
            </a:r>
            <a:r>
              <a:rPr lang="pl-PL" altLang="pl-PL" sz="2000" dirty="0">
                <a:solidFill>
                  <a:srgbClr val="008000"/>
                </a:solidFill>
              </a:rPr>
              <a:t> of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less </a:t>
            </a:r>
            <a:r>
              <a:rPr lang="pl-PL" altLang="pl-PL" sz="2000" dirty="0" err="1">
                <a:solidFill>
                  <a:srgbClr val="008000"/>
                </a:solidFill>
              </a:rPr>
              <a:t>than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cnt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then</a:t>
            </a:r>
            <a:r>
              <a:rPr lang="pl-PL" altLang="pl-PL" sz="2000" dirty="0">
                <a:solidFill>
                  <a:srgbClr val="008000"/>
                </a:solidFill>
              </a:rPr>
              <a:t> set </a:t>
            </a:r>
            <a:r>
              <a:rPr lang="pl-PL" altLang="pl-PL" sz="2000" dirty="0" err="1">
                <a:solidFill>
                  <a:srgbClr val="008000"/>
                </a:solidFill>
              </a:rPr>
              <a:t>failbit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state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chemeClr val="folHlink"/>
                </a:solidFill>
                <a:latin typeface="Arial Narrow" panose="020B060602020203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7519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Language Library</a:t>
            </a:r>
            <a:endParaRPr lang="en-US" altLang="pl-PL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400" dirty="0"/>
              <a:t>C Library</a:t>
            </a:r>
          </a:p>
          <a:p>
            <a:endParaRPr lang="pl-PL" altLang="pl-PL" sz="2400" dirty="0"/>
          </a:p>
          <a:p>
            <a:r>
              <a:rPr lang="pl-PL" altLang="pl-PL" sz="2400" dirty="0"/>
              <a:t>C++ Standard Library</a:t>
            </a:r>
          </a:p>
          <a:p>
            <a:pPr lvl="1"/>
            <a:r>
              <a:rPr lang="pl-PL" altLang="pl-PL" sz="2000" b="1" dirty="0" smtClean="0"/>
              <a:t>STL </a:t>
            </a:r>
            <a:r>
              <a:rPr lang="pl-PL" altLang="pl-PL" sz="2000" dirty="0" smtClean="0"/>
              <a:t>(</a:t>
            </a:r>
            <a:r>
              <a:rPr lang="pl-PL" altLang="pl-PL" sz="2000" dirty="0"/>
              <a:t>t</a:t>
            </a:r>
            <a:r>
              <a:rPr lang="pl-PL" altLang="pl-PL" sz="2000" dirty="0" smtClean="0"/>
              <a:t>he </a:t>
            </a:r>
            <a:r>
              <a:rPr lang="pl-PL" altLang="pl-PL" sz="2000" dirty="0" err="1"/>
              <a:t>main</a:t>
            </a:r>
            <a:r>
              <a:rPr lang="pl-PL" altLang="pl-PL" sz="2000" dirty="0"/>
              <a:t> part of the C++ standard </a:t>
            </a:r>
            <a:r>
              <a:rPr lang="pl-PL" altLang="pl-PL" sz="2000" dirty="0" err="1"/>
              <a:t>library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STL))</a:t>
            </a:r>
          </a:p>
          <a:p>
            <a:pPr lvl="1"/>
            <a:r>
              <a:rPr lang="pl-PL" altLang="pl-PL" sz="2000" b="1" dirty="0" err="1"/>
              <a:t>Stream</a:t>
            </a:r>
            <a:r>
              <a:rPr lang="pl-PL" altLang="pl-PL" sz="2000" b="1" dirty="0"/>
              <a:t>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explained</a:t>
            </a:r>
            <a:r>
              <a:rPr lang="pl-PL" altLang="pl-PL" sz="2000" dirty="0"/>
              <a:t> in </a:t>
            </a:r>
            <a:r>
              <a:rPr lang="pl-PL" altLang="pl-PL" sz="2000" dirty="0" err="1"/>
              <a:t>detail</a:t>
            </a:r>
            <a:r>
              <a:rPr lang="pl-PL" altLang="pl-PL" sz="2000" dirty="0"/>
              <a:t> on </a:t>
            </a:r>
            <a:r>
              <a:rPr lang="pl-PL" altLang="pl-PL" sz="2000" dirty="0" err="1"/>
              <a:t>this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)</a:t>
            </a:r>
            <a:endParaRPr lang="pl-PL" altLang="pl-PL" sz="2000" u="sng" dirty="0"/>
          </a:p>
          <a:p>
            <a:pPr lvl="1"/>
            <a:r>
              <a:rPr lang="pl-PL" altLang="pl-PL" sz="2000" b="1" dirty="0"/>
              <a:t>String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</a:t>
            </a:r>
            <a:r>
              <a:rPr lang="pl-PL" altLang="pl-PL" sz="2000" dirty="0" err="1"/>
              <a:t>strings</a:t>
            </a:r>
            <a:r>
              <a:rPr lang="pl-PL" altLang="pl-PL" sz="2000" dirty="0"/>
              <a:t>)</a:t>
            </a:r>
          </a:p>
          <a:p>
            <a:pPr lvl="1"/>
            <a:r>
              <a:rPr lang="pl-PL" altLang="pl-PL" sz="2000" b="1" dirty="0" err="1"/>
              <a:t>Miscelaneous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additional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elements</a:t>
            </a:r>
            <a:r>
              <a:rPr lang="pl-PL" altLang="pl-PL" sz="2000" dirty="0" smtClean="0"/>
              <a:t>, </a:t>
            </a:r>
            <a:r>
              <a:rPr lang="pl-PL" altLang="pl-PL" sz="2000" dirty="0" err="1" smtClean="0"/>
              <a:t>formally</a:t>
            </a:r>
            <a:r>
              <a:rPr lang="pl-PL" altLang="pl-PL" sz="2000" dirty="0" smtClean="0"/>
              <a:t> </a:t>
            </a:r>
            <a:r>
              <a:rPr lang="pl-PL" alt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&lt;string&gt;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</a:t>
            </a:r>
            <a:r>
              <a:rPr lang="pl-PL" altLang="pl-PL" sz="2000" dirty="0" err="1" smtClean="0"/>
              <a:t>here</a:t>
            </a:r>
            <a:endParaRPr lang="pl-PL" altLang="pl-PL" sz="2000" dirty="0"/>
          </a:p>
          <a:p>
            <a:endParaRPr lang="pl-PL" altLang="pl-PL" sz="2400" dirty="0"/>
          </a:p>
          <a:p>
            <a:pPr lvl="1"/>
            <a:r>
              <a:rPr lang="pl-PL" altLang="pl-PL" sz="1800" dirty="0"/>
              <a:t>Library </a:t>
            </a:r>
            <a:r>
              <a:rPr lang="pl-PL" altLang="pl-PL" sz="1800" dirty="0" err="1"/>
              <a:t>defined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within</a:t>
            </a:r>
            <a:r>
              <a:rPr lang="pl-PL" altLang="pl-PL" sz="1800" dirty="0"/>
              <a:t>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  <a:r>
              <a:rPr lang="pl-PL" altLang="pl-PL" sz="1800" dirty="0" err="1"/>
              <a:t>namespace</a:t>
            </a:r>
            <a:endParaRPr lang="pl-PL" altLang="pl-PL" sz="1800" dirty="0"/>
          </a:p>
          <a:p>
            <a:pPr lvl="1"/>
            <a:r>
              <a:rPr lang="pl-PL" altLang="pl-PL" sz="1800" dirty="0" err="1"/>
              <a:t>Significantly</a:t>
            </a:r>
            <a:r>
              <a:rPr lang="pl-PL" altLang="pl-PL" sz="1800" dirty="0"/>
              <a:t> </a:t>
            </a:r>
            <a:r>
              <a:rPr lang="pl-PL" altLang="pl-PL" sz="1800" dirty="0" err="1"/>
              <a:t>extended</a:t>
            </a:r>
            <a:r>
              <a:rPr lang="pl-PL" altLang="pl-PL" sz="1800" dirty="0"/>
              <a:t> in C++11 standard (</a:t>
            </a:r>
            <a:r>
              <a:rPr lang="pl-PL" altLang="pl-PL" sz="1800" dirty="0" err="1"/>
              <a:t>mainly</a:t>
            </a:r>
            <a:r>
              <a:rPr lang="pl-PL" altLang="pl-PL" sz="1800" dirty="0"/>
              <a:t> STL part)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3867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unformatted</a:t>
            </a:r>
            <a:r>
              <a:rPr lang="pl-PL" altLang="pl-PL" sz="2800" dirty="0"/>
              <a:t> i/o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methods</a:t>
            </a:r>
            <a:r>
              <a:rPr lang="pl-PL" altLang="pl-PL" sz="2400" dirty="0"/>
              <a:t> </a:t>
            </a:r>
            <a:r>
              <a:rPr lang="pl-PL" altLang="pl-PL" sz="2400" dirty="0" err="1">
                <a:latin typeface="Arial Narrow" panose="020B0606020202030204" pitchFamily="34" charset="0"/>
              </a:rPr>
              <a:t>read</a:t>
            </a:r>
            <a:r>
              <a:rPr lang="pl-PL" altLang="pl-PL" sz="2400" dirty="0"/>
              <a:t> and </a:t>
            </a:r>
            <a:r>
              <a:rPr lang="pl-PL" altLang="pl-PL" sz="2400" dirty="0" err="1">
                <a:latin typeface="Arial Narrow" panose="020B0606020202030204" pitchFamily="34" charset="0"/>
              </a:rPr>
              <a:t>readsome</a:t>
            </a:r>
            <a:r>
              <a:rPr lang="pl-PL" altLang="pl-PL" sz="2400" dirty="0"/>
              <a:t> – </a:t>
            </a:r>
            <a:r>
              <a:rPr lang="pl-PL" altLang="pl-PL" sz="2400" dirty="0" err="1"/>
              <a:t>some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aspects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endParaRPr lang="pl-PL" altLang="pl-PL" sz="2400" dirty="0"/>
          </a:p>
          <a:p>
            <a:pPr lvl="2">
              <a:lnSpc>
                <a:spcPct val="9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read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cnt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readsome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return </a:t>
            </a:r>
            <a:r>
              <a:rPr lang="pl-PL" altLang="pl-PL" sz="2000" dirty="0" err="1">
                <a:solidFill>
                  <a:srgbClr val="008000"/>
                </a:solidFill>
              </a:rPr>
              <a:t>number</a:t>
            </a:r>
            <a:r>
              <a:rPr lang="pl-PL" altLang="pl-PL" sz="2000" dirty="0">
                <a:solidFill>
                  <a:srgbClr val="008000"/>
                </a:solidFill>
              </a:rPr>
              <a:t> of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no </a:t>
            </a:r>
            <a:r>
              <a:rPr lang="pl-PL" altLang="pl-PL" sz="2000" dirty="0" err="1">
                <a:solidFill>
                  <a:srgbClr val="008000"/>
                </a:solidFill>
              </a:rPr>
              <a:t>more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than</a:t>
            </a:r>
            <a:r>
              <a:rPr lang="pl-PL" altLang="pl-PL" sz="2000" dirty="0">
                <a:solidFill>
                  <a:srgbClr val="008000"/>
                </a:solidFill>
              </a:rPr>
              <a:t> cnt-1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</a:t>
            </a:r>
            <a:r>
              <a:rPr lang="pl-PL" altLang="pl-PL" sz="2000" u="sng" dirty="0" err="1">
                <a:solidFill>
                  <a:srgbClr val="008000"/>
                </a:solidFill>
              </a:rPr>
              <a:t>input</a:t>
            </a:r>
            <a:r>
              <a:rPr lang="pl-PL" altLang="pl-PL" sz="2000" u="sng" dirty="0">
                <a:solidFill>
                  <a:srgbClr val="008000"/>
                </a:solidFill>
              </a:rPr>
              <a:t> </a:t>
            </a:r>
            <a:r>
              <a:rPr lang="pl-PL" altLang="pl-PL" sz="2000" u="sng" dirty="0" err="1">
                <a:solidFill>
                  <a:srgbClr val="008000"/>
                </a:solidFill>
              </a:rPr>
              <a:t>only</a:t>
            </a:r>
            <a:r>
              <a:rPr lang="pl-PL" altLang="pl-PL" sz="2000" u="sng" dirty="0">
                <a:solidFill>
                  <a:srgbClr val="008000"/>
                </a:solidFill>
              </a:rPr>
              <a:t> the </a:t>
            </a:r>
            <a:r>
              <a:rPr lang="pl-PL" altLang="pl-PL" sz="2000" u="sng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u="sng" dirty="0">
                <a:solidFill>
                  <a:srgbClr val="008000"/>
                </a:solidFill>
              </a:rPr>
              <a:t>, </a:t>
            </a:r>
            <a:r>
              <a:rPr lang="pl-PL" altLang="pl-PL" sz="2000" u="sng" dirty="0" err="1">
                <a:solidFill>
                  <a:srgbClr val="008000"/>
                </a:solidFill>
              </a:rPr>
              <a:t>that</a:t>
            </a:r>
            <a:r>
              <a:rPr lang="pl-PL" altLang="pl-PL" sz="2000" u="sng" dirty="0">
                <a:solidFill>
                  <a:srgbClr val="008000"/>
                </a:solidFill>
              </a:rPr>
              <a:t> </a:t>
            </a:r>
            <a:r>
              <a:rPr lang="pl-PL" altLang="pl-PL" sz="2000" u="sng" dirty="0" err="1">
                <a:solidFill>
                  <a:srgbClr val="008000"/>
                </a:solidFill>
              </a:rPr>
              <a:t>already</a:t>
            </a:r>
            <a:r>
              <a:rPr lang="pl-PL" altLang="pl-PL" sz="2000" u="sng" dirty="0">
                <a:solidFill>
                  <a:srgbClr val="008000"/>
                </a:solidFill>
              </a:rPr>
              <a:t> </a:t>
            </a:r>
            <a:r>
              <a:rPr lang="pl-PL" altLang="pl-PL" sz="2000" u="sng" dirty="0" err="1">
                <a:solidFill>
                  <a:srgbClr val="008000"/>
                </a:solidFill>
              </a:rPr>
              <a:t>are</a:t>
            </a:r>
            <a:endParaRPr lang="pl-PL" altLang="pl-PL" sz="2000" u="sng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u="sng" dirty="0">
                <a:solidFill>
                  <a:srgbClr val="008000"/>
                </a:solidFill>
              </a:rPr>
              <a:t>in the </a:t>
            </a:r>
            <a:r>
              <a:rPr lang="pl-PL" altLang="pl-PL" sz="2000" u="sng" dirty="0" err="1">
                <a:solidFill>
                  <a:srgbClr val="008000"/>
                </a:solidFill>
              </a:rPr>
              <a:t>input</a:t>
            </a:r>
            <a:r>
              <a:rPr lang="pl-PL" altLang="pl-PL" sz="2000" u="sng" dirty="0">
                <a:solidFill>
                  <a:srgbClr val="008000"/>
                </a:solidFill>
              </a:rPr>
              <a:t> </a:t>
            </a:r>
            <a:r>
              <a:rPr lang="pl-PL" altLang="pl-PL" sz="2000" u="sng" dirty="0" err="1">
                <a:solidFill>
                  <a:srgbClr val="008000"/>
                </a:solidFill>
              </a:rPr>
              <a:t>buffer</a:t>
            </a:r>
            <a:r>
              <a:rPr lang="pl-PL" altLang="pl-PL" sz="2000" u="sng" dirty="0">
                <a:solidFill>
                  <a:srgbClr val="008000"/>
                </a:solidFill>
              </a:rPr>
              <a:t> (not </a:t>
            </a:r>
            <a:r>
              <a:rPr lang="pl-PL" altLang="pl-PL" sz="2000" u="sng" dirty="0" err="1">
                <a:solidFill>
                  <a:srgbClr val="008000"/>
                </a:solidFill>
              </a:rPr>
              <a:t>destructive</a:t>
            </a:r>
            <a:r>
              <a:rPr lang="pl-PL" altLang="pl-PL" sz="2000" u="sng" dirty="0">
                <a:solidFill>
                  <a:srgbClr val="008000"/>
                </a:solidFill>
              </a:rPr>
              <a:t>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8791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800" dirty="0" err="1"/>
              <a:t>unformatted</a:t>
            </a:r>
            <a:r>
              <a:rPr lang="pl-PL" altLang="pl-PL" sz="2800" dirty="0"/>
              <a:t> i/o</a:t>
            </a:r>
          </a:p>
          <a:p>
            <a:pPr lvl="1">
              <a:lnSpc>
                <a:spcPct val="80000"/>
              </a:lnSpc>
            </a:pPr>
            <a:endParaRPr lang="pl-PL" altLang="pl-PL" sz="2400" dirty="0"/>
          </a:p>
          <a:p>
            <a:pPr lvl="2">
              <a:lnSpc>
                <a:spcPct val="80000"/>
              </a:lnSpc>
            </a:pP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peek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</a:t>
            </a:r>
            <a:r>
              <a:rPr lang="pl-PL" altLang="pl-PL" sz="2000" dirty="0">
                <a:latin typeface="Arial Narrow" panose="020B0606020202030204" pitchFamily="34" charset="0"/>
              </a:rPr>
              <a:t>	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latin typeface="Arial Narrow" panose="020B0606020202030204" pitchFamily="34" charset="0"/>
              </a:rPr>
              <a:t> 	</a:t>
            </a:r>
            <a:r>
              <a:rPr lang="pl-PL" altLang="pl-PL" sz="2000" dirty="0">
                <a:solidFill>
                  <a:srgbClr val="008000"/>
                </a:solidFill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next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leave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it</a:t>
            </a:r>
            <a:r>
              <a:rPr lang="pl-PL" altLang="pl-PL" sz="2000" dirty="0">
                <a:solidFill>
                  <a:srgbClr val="008000"/>
                </a:solidFill>
              </a:rPr>
              <a:t> in the </a:t>
            </a:r>
            <a:r>
              <a:rPr lang="pl-PL" altLang="pl-PL" sz="2000" dirty="0" err="1">
                <a:solidFill>
                  <a:srgbClr val="008000"/>
                </a:solidFill>
              </a:rPr>
              <a:t>buffer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unget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return to the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r>
              <a:rPr lang="pl-PL" altLang="pl-PL" sz="2000" dirty="0">
                <a:solidFill>
                  <a:srgbClr val="008000"/>
                </a:solidFill>
              </a:rPr>
              <a:t> one most </a:t>
            </a:r>
            <a:r>
              <a:rPr lang="pl-PL" altLang="pl-PL" sz="2000" dirty="0" err="1">
                <a:solidFill>
                  <a:srgbClr val="008000"/>
                </a:solidFill>
              </a:rPr>
              <a:t>recently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</a:t>
            </a:r>
            <a:r>
              <a:rPr lang="pl-PL" altLang="pl-PL" sz="2000" dirty="0" err="1">
                <a:solidFill>
                  <a:srgbClr val="008000"/>
                </a:solidFill>
              </a:rPr>
              <a:t>depending</a:t>
            </a:r>
            <a:r>
              <a:rPr lang="pl-PL" altLang="pl-PL" sz="2000" dirty="0">
                <a:solidFill>
                  <a:srgbClr val="008000"/>
                </a:solidFill>
              </a:rPr>
              <a:t> on the </a:t>
            </a:r>
            <a:r>
              <a:rPr lang="pl-PL" altLang="pl-PL" sz="2000" dirty="0" err="1">
                <a:solidFill>
                  <a:srgbClr val="008000"/>
                </a:solidFill>
              </a:rPr>
              <a:t>implementation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you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may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call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it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1 </a:t>
            </a:r>
            <a:r>
              <a:rPr lang="pl-PL" altLang="pl-PL" sz="2000" dirty="0" err="1">
                <a:solidFill>
                  <a:srgbClr val="008000"/>
                </a:solidFill>
              </a:rPr>
              <a:t>or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more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times</a:t>
            </a:r>
            <a:r>
              <a:rPr lang="pl-PL" altLang="pl-PL" sz="2000" dirty="0">
                <a:solidFill>
                  <a:srgbClr val="008000"/>
                </a:solidFill>
              </a:rPr>
              <a:t> in a </a:t>
            </a:r>
            <a:r>
              <a:rPr lang="pl-PL" altLang="pl-PL" sz="2000" dirty="0" err="1">
                <a:solidFill>
                  <a:srgbClr val="008000"/>
                </a:solidFill>
              </a:rPr>
              <a:t>row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if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it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fails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than</a:t>
            </a:r>
            <a:r>
              <a:rPr lang="pl-PL" altLang="pl-PL" sz="2000" dirty="0">
                <a:solidFill>
                  <a:srgbClr val="008000"/>
                </a:solidFill>
              </a:rPr>
              <a:t> set </a:t>
            </a:r>
            <a:r>
              <a:rPr lang="pl-PL" altLang="pl-PL" sz="2000" dirty="0" err="1">
                <a:solidFill>
                  <a:srgbClr val="008000"/>
                </a:solidFill>
              </a:rPr>
              <a:t>badbit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</a:t>
            </a:r>
          </a:p>
          <a:p>
            <a:pPr lvl="2">
              <a:lnSpc>
                <a:spcPct val="8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putback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c) </a:t>
            </a:r>
            <a:r>
              <a:rPr lang="pl-PL" altLang="pl-PL" sz="2000" dirty="0">
                <a:solidFill>
                  <a:srgbClr val="008000"/>
                </a:solidFill>
              </a:rPr>
              <a:t>	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as </a:t>
            </a:r>
            <a:r>
              <a:rPr lang="pl-PL" altLang="pl-PL" sz="2000" dirty="0" err="1">
                <a:solidFill>
                  <a:srgbClr val="008000"/>
                </a:solidFill>
              </a:rPr>
              <a:t>above</a:t>
            </a:r>
            <a:r>
              <a:rPr lang="pl-PL" altLang="pl-PL" sz="2000" dirty="0">
                <a:solidFill>
                  <a:srgbClr val="008000"/>
                </a:solidFill>
              </a:rPr>
              <a:t>, but </a:t>
            </a:r>
            <a:r>
              <a:rPr lang="pl-PL" altLang="pl-PL" sz="2000" dirty="0" err="1">
                <a:solidFill>
                  <a:srgbClr val="008000"/>
                </a:solidFill>
              </a:rPr>
              <a:t>if</a:t>
            </a:r>
            <a:r>
              <a:rPr lang="pl-PL" altLang="pl-PL" sz="2000" dirty="0">
                <a:solidFill>
                  <a:srgbClr val="008000"/>
                </a:solidFill>
              </a:rPr>
              <a:t> c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not the most </a:t>
            </a:r>
            <a:r>
              <a:rPr lang="pl-PL" altLang="pl-PL" sz="2000" dirty="0" err="1">
                <a:solidFill>
                  <a:srgbClr val="008000"/>
                </a:solidFill>
              </a:rPr>
              <a:t>recently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then</a:t>
            </a:r>
            <a:r>
              <a:rPr lang="pl-PL" altLang="pl-PL" sz="2000" dirty="0">
                <a:solidFill>
                  <a:srgbClr val="008000"/>
                </a:solidFill>
              </a:rPr>
              <a:t> set </a:t>
            </a:r>
            <a:r>
              <a:rPr lang="pl-PL" altLang="pl-PL" sz="2000" dirty="0" err="1">
                <a:solidFill>
                  <a:srgbClr val="008000"/>
                </a:solidFill>
              </a:rPr>
              <a:t>badbit</a:t>
            </a:r>
            <a:endParaRPr lang="pl-PL" altLang="pl-PL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err="1"/>
              <a:t>unformatted</a:t>
            </a:r>
            <a:r>
              <a:rPr lang="pl-PL" altLang="pl-PL" dirty="0"/>
              <a:t> i/o</a:t>
            </a:r>
          </a:p>
          <a:p>
            <a:pPr lvl="1">
              <a:lnSpc>
                <a:spcPct val="90000"/>
              </a:lnSpc>
            </a:pPr>
            <a:endParaRPr lang="pl-PL" altLang="pl-PL" dirty="0"/>
          </a:p>
          <a:p>
            <a:pPr lvl="2">
              <a:lnSpc>
                <a:spcPct val="90000"/>
              </a:lnSpc>
              <a:defRPr/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c)</a:t>
            </a:r>
            <a:r>
              <a:rPr lang="pl-PL" sz="2000" dirty="0">
                <a:solidFill>
                  <a:srgbClr val="008000"/>
                </a:solidFill>
              </a:rPr>
              <a:t>	</a:t>
            </a:r>
          </a:p>
          <a:p>
            <a:pPr lvl="2">
              <a:lnSpc>
                <a:spcPct val="90000"/>
              </a:lnSpc>
              <a:buNone/>
              <a:defRPr/>
            </a:pP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output</a:t>
            </a:r>
            <a:r>
              <a:rPr lang="pl-PL" altLang="pl-PL" sz="2000" dirty="0">
                <a:solidFill>
                  <a:srgbClr val="008000"/>
                </a:solidFill>
              </a:rPr>
              <a:t> c to the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	</a:t>
            </a:r>
          </a:p>
          <a:p>
            <a:pPr lvl="2">
              <a:lnSpc>
                <a:spcPct val="9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write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char 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streamsize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cnt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 smtClean="0">
                <a:solidFill>
                  <a:srgbClr val="008000"/>
                </a:solidFill>
              </a:rPr>
              <a:t> 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output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cnt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characters</a:t>
            </a:r>
            <a:r>
              <a:rPr lang="pl-PL" altLang="pl-PL" sz="2000" dirty="0">
                <a:solidFill>
                  <a:srgbClr val="008000"/>
                </a:solidFill>
              </a:rPr>
              <a:t> from </a:t>
            </a:r>
            <a:r>
              <a:rPr lang="pl-PL" altLang="pl-PL" sz="2000" dirty="0" err="1">
                <a:solidFill>
                  <a:srgbClr val="008000"/>
                </a:solidFill>
              </a:rPr>
              <a:t>pc</a:t>
            </a:r>
            <a:r>
              <a:rPr lang="pl-PL" altLang="pl-PL" sz="2000" dirty="0">
                <a:solidFill>
                  <a:srgbClr val="008000"/>
                </a:solidFill>
              </a:rPr>
              <a:t> to the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// do not </a:t>
            </a:r>
            <a:r>
              <a:rPr lang="pl-PL" altLang="pl-PL" sz="2000" dirty="0" err="1">
                <a:solidFill>
                  <a:srgbClr val="008000"/>
                </a:solidFill>
              </a:rPr>
              <a:t>append</a:t>
            </a:r>
            <a:r>
              <a:rPr lang="pl-PL" altLang="pl-PL" sz="2000" dirty="0">
                <a:solidFill>
                  <a:srgbClr val="008000"/>
                </a:solidFill>
              </a:rPr>
              <a:t> the \0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chemeClr val="folHlink"/>
              </a:solidFill>
              <a:latin typeface="Arial Narrow" panose="020B060602020203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pl-PL" sz="20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flush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chemeClr val="folHlink"/>
                </a:solidFill>
                <a:latin typeface="Arial Narrow" panose="020B0606020202030204" pitchFamily="34" charset="0"/>
              </a:rPr>
              <a:t>	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chemeClr val="folHlin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48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/>
              <a:t>File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dirty="0" err="1"/>
              <a:t>classes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input</a:t>
            </a:r>
            <a:r>
              <a:rPr lang="pl-PL" altLang="pl-PL" dirty="0"/>
              <a:t>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ifstream</a:t>
            </a:r>
            <a:r>
              <a:rPr lang="pl-PL" altLang="pl-PL" dirty="0"/>
              <a:t> (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basic_ifstream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dirty="0" smtClean="0"/>
              <a:t> </a:t>
            </a:r>
            <a:r>
              <a:rPr lang="pl-PL" altLang="pl-PL" dirty="0"/>
              <a:t>/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/) 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output</a:t>
            </a:r>
            <a:r>
              <a:rPr lang="pl-PL" altLang="pl-PL" dirty="0"/>
              <a:t>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ofstream</a:t>
            </a:r>
            <a:r>
              <a:rPr lang="pl-PL" altLang="pl-PL" dirty="0"/>
              <a:t> (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basic_ofstream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 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/)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/>
              <a:t>i/o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fstream</a:t>
            </a:r>
            <a:r>
              <a:rPr lang="pl-PL" altLang="pl-PL" dirty="0"/>
              <a:t> (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basic_fstream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 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dirty="0" smtClean="0"/>
              <a:t>/)</a:t>
            </a:r>
            <a:endParaRPr lang="pl-PL" altLang="pl-PL" dirty="0"/>
          </a:p>
          <a:p>
            <a:pPr lvl="1">
              <a:lnSpc>
                <a:spcPct val="90000"/>
              </a:lnSpc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51066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</a:t>
            </a:r>
            <a:r>
              <a:rPr lang="pl-PL" sz="24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include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fstream</a:t>
            </a:r>
            <a:r>
              <a:rPr 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pl-PL" sz="24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i;</a:t>
            </a:r>
          </a:p>
          <a:p>
            <a:pPr marL="0" indent="0">
              <a:buNone/>
            </a:pP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ifstream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"file.txt"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pl-PL" sz="2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!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not </a:t>
            </a:r>
            <a:r>
              <a:rPr 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opened</a:t>
            </a:r>
            <a:r>
              <a:rPr 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endParaRPr lang="pl-PL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infile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i;</a:t>
            </a:r>
            <a:endParaRPr lang="pl-PL" sz="2400" dirty="0"/>
          </a:p>
          <a:p>
            <a:pPr lvl="2">
              <a:buFont typeface="Wingdings" panose="05000000000000000000" pitchFamily="2" charset="2"/>
              <a:buNone/>
            </a:pPr>
            <a:endParaRPr lang="pl-PL" altLang="pl-PL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8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Flags</a:t>
            </a:r>
            <a:r>
              <a:rPr lang="pl-PL" altLang="pl-PL" sz="2800" dirty="0"/>
              <a:t> for file </a:t>
            </a:r>
            <a:r>
              <a:rPr lang="pl-PL" altLang="pl-PL" sz="2800" dirty="0" err="1"/>
              <a:t>streams</a:t>
            </a:r>
            <a:r>
              <a:rPr lang="pl-PL" altLang="pl-PL" sz="2800" dirty="0"/>
              <a:t> (from the </a:t>
            </a:r>
            <a:r>
              <a:rPr lang="pl-PL" altLang="pl-PL" sz="2800" dirty="0" err="1"/>
              <a:t>scope</a:t>
            </a:r>
            <a:r>
              <a:rPr lang="pl-PL" altLang="pl-PL" sz="2800" dirty="0"/>
              <a:t> </a:t>
            </a:r>
            <a:r>
              <a:rPr lang="pl-PL" sz="2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2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</a:t>
            </a:r>
            <a:r>
              <a:rPr lang="pl-PL" altLang="pl-PL" sz="2800" dirty="0" smtClean="0"/>
              <a:t>)</a:t>
            </a:r>
            <a:endParaRPr lang="pl-PL" altLang="pl-PL" sz="2800" dirty="0"/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constructor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arguments</a:t>
            </a:r>
            <a:r>
              <a:rPr lang="pl-PL" altLang="pl-PL" sz="2400" dirty="0"/>
              <a:t>: </a:t>
            </a:r>
            <a:r>
              <a:rPr lang="pl-PL" altLang="pl-PL" sz="20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fstream</a:t>
            </a:r>
            <a:r>
              <a:rPr lang="pl-PL" altLang="pl-PL" sz="2000" dirty="0">
                <a:latin typeface="Consolas" panose="020B0609020204030204" pitchFamily="49" charset="0"/>
              </a:rPr>
              <a:t>(</a:t>
            </a:r>
            <a:r>
              <a:rPr lang="pl-PL" altLang="pl-PL" sz="2000" dirty="0" err="1">
                <a:latin typeface="Consolas" panose="020B0609020204030204" pitchFamily="49" charset="0"/>
              </a:rPr>
              <a:t>name</a:t>
            </a:r>
            <a:r>
              <a:rPr lang="pl-PL" altLang="pl-PL" sz="2000" dirty="0">
                <a:latin typeface="Consolas" panose="020B0609020204030204" pitchFamily="49" charset="0"/>
              </a:rPr>
              <a:t>, </a:t>
            </a:r>
            <a:r>
              <a:rPr lang="pl-PL" altLang="pl-PL" sz="2000" dirty="0" err="1">
                <a:latin typeface="Consolas" panose="020B0609020204030204" pitchFamily="49" charset="0"/>
              </a:rPr>
              <a:t>flags</a:t>
            </a:r>
            <a:r>
              <a:rPr lang="pl-PL" altLang="pl-PL" sz="2000" dirty="0">
                <a:latin typeface="Consolas" panose="020B0609020204030204" pitchFamily="49" charset="0"/>
              </a:rPr>
              <a:t>=def)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</a:t>
            </a:r>
            <a:r>
              <a:rPr lang="pl-PL" altLang="pl-PL" sz="2000" dirty="0">
                <a:solidFill>
                  <a:srgbClr val="008000"/>
                </a:solidFill>
              </a:rPr>
              <a:t>	// flag : </a:t>
            </a:r>
            <a:r>
              <a:rPr lang="pl-PL" altLang="pl-PL" sz="2000" dirty="0" err="1">
                <a:solidFill>
                  <a:srgbClr val="008000"/>
                </a:solidFill>
              </a:rPr>
              <a:t>input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default</a:t>
            </a:r>
            <a:r>
              <a:rPr lang="pl-PL" altLang="pl-PL" sz="2000" dirty="0">
                <a:solidFill>
                  <a:srgbClr val="008000"/>
                </a:solidFill>
              </a:rPr>
              <a:t> for </a:t>
            </a:r>
            <a:r>
              <a:rPr lang="pl-PL" altLang="pl-PL" sz="2000" dirty="0" err="1">
                <a:solidFill>
                  <a:srgbClr val="008000"/>
                </a:solidFill>
              </a:rPr>
              <a:t>ifstream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</a:t>
            </a:r>
            <a:r>
              <a:rPr lang="pl-PL" altLang="pl-PL" sz="2000" dirty="0">
                <a:solidFill>
                  <a:srgbClr val="008000"/>
                </a:solidFill>
              </a:rPr>
              <a:t>	// flag : </a:t>
            </a:r>
            <a:r>
              <a:rPr lang="pl-PL" altLang="pl-PL" sz="2000" dirty="0" err="1">
                <a:solidFill>
                  <a:srgbClr val="008000"/>
                </a:solidFill>
              </a:rPr>
              <a:t>output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r>
              <a:rPr lang="pl-PL" altLang="pl-PL" sz="2000" dirty="0">
                <a:solidFill>
                  <a:srgbClr val="008000"/>
                </a:solidFill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</a:rPr>
              <a:t>default</a:t>
            </a:r>
            <a:r>
              <a:rPr lang="pl-PL" altLang="pl-PL" sz="2000" dirty="0">
                <a:solidFill>
                  <a:srgbClr val="008000"/>
                </a:solidFill>
              </a:rPr>
              <a:t> for </a:t>
            </a:r>
            <a:r>
              <a:rPr lang="pl-PL" altLang="pl-PL" sz="2000" dirty="0" err="1">
                <a:solidFill>
                  <a:srgbClr val="008000"/>
                </a:solidFill>
              </a:rPr>
              <a:t>ofstream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app</a:t>
            </a:r>
            <a:r>
              <a:rPr lang="pl-PL" altLang="pl-PL" sz="2000" dirty="0">
                <a:solidFill>
                  <a:srgbClr val="008000"/>
                </a:solidFill>
              </a:rPr>
              <a:t>	// flag : for </a:t>
            </a:r>
            <a:r>
              <a:rPr lang="pl-PL" altLang="pl-PL" sz="2000" dirty="0" err="1">
                <a:solidFill>
                  <a:srgbClr val="008000"/>
                </a:solidFill>
              </a:rPr>
              <a:t>input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stream</a:t>
            </a:r>
            <a:r>
              <a:rPr lang="pl-PL" altLang="pl-PL" sz="2000" dirty="0">
                <a:solidFill>
                  <a:srgbClr val="008000"/>
                </a:solidFill>
              </a:rPr>
              <a:t>, set the </a:t>
            </a:r>
            <a:r>
              <a:rPr lang="pl-PL" altLang="pl-PL" sz="2000" dirty="0" err="1">
                <a:solidFill>
                  <a:srgbClr val="008000"/>
                </a:solidFill>
              </a:rPr>
              <a:t>position</a:t>
            </a:r>
            <a:r>
              <a:rPr lang="pl-PL" altLang="pl-PL" sz="2000" dirty="0">
                <a:solidFill>
                  <a:srgbClr val="008000"/>
                </a:solidFill>
              </a:rPr>
              <a:t> to end of file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ate</a:t>
            </a:r>
            <a:r>
              <a:rPr lang="pl-PL" altLang="pl-PL" sz="2000" dirty="0">
                <a:solidFill>
                  <a:srgbClr val="008000"/>
                </a:solidFill>
              </a:rPr>
              <a:t>	// flag : set the </a:t>
            </a:r>
            <a:r>
              <a:rPr lang="pl-PL" altLang="pl-PL" sz="2000" dirty="0" err="1">
                <a:solidFill>
                  <a:srgbClr val="008000"/>
                </a:solidFill>
              </a:rPr>
              <a:t>position</a:t>
            </a:r>
            <a:r>
              <a:rPr lang="pl-PL" altLang="pl-PL" sz="2000" dirty="0">
                <a:solidFill>
                  <a:srgbClr val="008000"/>
                </a:solidFill>
              </a:rPr>
              <a:t> to end of file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trunc</a:t>
            </a:r>
            <a:r>
              <a:rPr lang="pl-PL" altLang="pl-PL" sz="2000" dirty="0">
                <a:solidFill>
                  <a:srgbClr val="008000"/>
                </a:solidFill>
              </a:rPr>
              <a:t>	// flag : </a:t>
            </a:r>
            <a:r>
              <a:rPr lang="pl-PL" altLang="pl-PL" sz="2000" dirty="0" err="1">
                <a:solidFill>
                  <a:srgbClr val="008000"/>
                </a:solidFill>
              </a:rPr>
              <a:t>remove</a:t>
            </a:r>
            <a:r>
              <a:rPr lang="pl-PL" altLang="pl-PL" sz="2000" dirty="0">
                <a:solidFill>
                  <a:srgbClr val="008000"/>
                </a:solidFill>
              </a:rPr>
              <a:t> the file </a:t>
            </a:r>
            <a:r>
              <a:rPr lang="pl-PL" altLang="pl-PL" sz="2000" dirty="0" err="1">
                <a:solidFill>
                  <a:srgbClr val="008000"/>
                </a:solidFill>
              </a:rPr>
              <a:t>contents</a:t>
            </a:r>
            <a:r>
              <a:rPr lang="pl-PL" altLang="pl-PL" sz="2000" dirty="0">
                <a:solidFill>
                  <a:srgbClr val="008000"/>
                </a:solidFill>
              </a:rPr>
              <a:t> (</a:t>
            </a:r>
            <a:r>
              <a:rPr lang="pl-PL" altLang="pl-PL" sz="2000" dirty="0" err="1">
                <a:solidFill>
                  <a:srgbClr val="008000"/>
                </a:solidFill>
              </a:rPr>
              <a:t>if</a:t>
            </a:r>
            <a:r>
              <a:rPr lang="pl-PL" altLang="pl-PL" sz="2000" dirty="0">
                <a:solidFill>
                  <a:srgbClr val="008000"/>
                </a:solidFill>
              </a:rPr>
              <a:t> not </a:t>
            </a:r>
            <a:r>
              <a:rPr lang="pl-PL" altLang="pl-PL" sz="2000" dirty="0" err="1">
                <a:solidFill>
                  <a:srgbClr val="008000"/>
                </a:solidFill>
              </a:rPr>
              <a:t>already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empty</a:t>
            </a:r>
            <a:r>
              <a:rPr lang="pl-PL" altLang="pl-PL" sz="2000" dirty="0">
                <a:solidFill>
                  <a:srgbClr val="008000"/>
                </a:solidFill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</a:t>
            </a:r>
            <a:r>
              <a:rPr lang="pl-PL" altLang="pl-PL" sz="2000" dirty="0" smtClean="0">
                <a:solidFill>
                  <a:srgbClr val="008000"/>
                </a:solidFill>
              </a:rPr>
              <a:t>// </a:t>
            </a:r>
            <a:r>
              <a:rPr lang="pl-PL" altLang="pl-PL" sz="2000" dirty="0">
                <a:solidFill>
                  <a:srgbClr val="008000"/>
                </a:solidFill>
              </a:rPr>
              <a:t>flag : </a:t>
            </a:r>
            <a:r>
              <a:rPr lang="pl-PL" altLang="pl-PL" sz="2000" dirty="0" err="1">
                <a:solidFill>
                  <a:srgbClr val="008000"/>
                </a:solidFill>
              </a:rPr>
              <a:t>binary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mode</a:t>
            </a:r>
            <a:r>
              <a:rPr lang="pl-PL" altLang="pl-PL" sz="2000" dirty="0">
                <a:solidFill>
                  <a:srgbClr val="008000"/>
                </a:solidFill>
              </a:rPr>
              <a:t> (do not </a:t>
            </a:r>
            <a:r>
              <a:rPr lang="pl-PL" altLang="pl-PL" sz="2000" dirty="0" err="1">
                <a:solidFill>
                  <a:srgbClr val="008000"/>
                </a:solidFill>
              </a:rPr>
              <a:t>interpret</a:t>
            </a:r>
            <a:r>
              <a:rPr lang="pl-PL" altLang="pl-PL" sz="2000" dirty="0">
                <a:solidFill>
                  <a:srgbClr val="008000"/>
                </a:solidFill>
              </a:rPr>
              <a:t> CR LF)</a:t>
            </a:r>
          </a:p>
          <a:p>
            <a:pPr lvl="2">
              <a:lnSpc>
                <a:spcPct val="90000"/>
              </a:lnSpc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 lvl="1" algn="ctr">
              <a:lnSpc>
                <a:spcPct val="90000"/>
              </a:lnSpc>
              <a:buNone/>
            </a:pP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ifstream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ibin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data.bin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::in </a:t>
            </a:r>
            <a:r>
              <a:rPr lang="pl-PL" sz="18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pl-PL" sz="1800" dirty="0"/>
          </a:p>
          <a:p>
            <a:pPr lvl="1"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400" dirty="0"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</a:pPr>
            <a:endParaRPr lang="pl-PL" altLang="pl-PL" sz="2400" dirty="0"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45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 err="1"/>
              <a:t>Methods</a:t>
            </a:r>
            <a:r>
              <a:rPr lang="pl-PL" altLang="pl-PL" sz="2800" dirty="0"/>
              <a:t> for file </a:t>
            </a:r>
            <a:r>
              <a:rPr lang="pl-PL" altLang="pl-PL" sz="2800" dirty="0" err="1"/>
              <a:t>streams</a:t>
            </a:r>
            <a:r>
              <a:rPr lang="pl-PL" altLang="pl-PL" sz="2800" dirty="0"/>
              <a:t>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open</a:t>
            </a:r>
            <a:r>
              <a:rPr lang="pl-PL" altLang="pl-PL" sz="2000" dirty="0">
                <a:latin typeface="Arial Narrow" panose="020B0606020202030204" pitchFamily="34" charset="0"/>
              </a:rPr>
              <a:t>		</a:t>
            </a:r>
            <a:r>
              <a:rPr lang="pl-PL" altLang="pl-PL" sz="2000" dirty="0">
                <a:solidFill>
                  <a:srgbClr val="008000"/>
                </a:solidFill>
              </a:rPr>
              <a:t>// ( </a:t>
            </a:r>
            <a:r>
              <a:rPr lang="pl-PL" altLang="pl-PL" sz="2000" dirty="0" err="1">
                <a:solidFill>
                  <a:srgbClr val="008000"/>
                </a:solidFill>
              </a:rPr>
              <a:t>file_name</a:t>
            </a:r>
            <a:r>
              <a:rPr lang="pl-PL" altLang="pl-PL" sz="2000" dirty="0">
                <a:solidFill>
                  <a:srgbClr val="008000"/>
                </a:solidFill>
              </a:rPr>
              <a:t> [, </a:t>
            </a:r>
            <a:r>
              <a:rPr lang="pl-PL" altLang="pl-PL" sz="2000" dirty="0" err="1">
                <a:solidFill>
                  <a:srgbClr val="008000"/>
                </a:solidFill>
              </a:rPr>
              <a:t>flags</a:t>
            </a:r>
            <a:r>
              <a:rPr lang="pl-PL" altLang="pl-PL" sz="2000" dirty="0">
                <a:solidFill>
                  <a:srgbClr val="008000"/>
                </a:solidFill>
              </a:rPr>
              <a:t>] )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close</a:t>
            </a:r>
            <a:r>
              <a:rPr lang="pl-PL" altLang="pl-PL" sz="2000" dirty="0">
                <a:solidFill>
                  <a:srgbClr val="008000"/>
                </a:solidFill>
              </a:rPr>
              <a:t>		// ()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is_open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</a:rPr>
              <a:t> the file </a:t>
            </a:r>
            <a:r>
              <a:rPr lang="pl-PL" altLang="pl-PL" sz="2000" dirty="0" err="1">
                <a:solidFill>
                  <a:srgbClr val="008000"/>
                </a:solidFill>
              </a:rPr>
              <a:t>opened</a:t>
            </a:r>
            <a:r>
              <a:rPr lang="pl-PL" altLang="pl-PL" sz="2000" dirty="0">
                <a:solidFill>
                  <a:srgbClr val="008000"/>
                </a:solidFill>
              </a:rPr>
              <a:t>?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tellg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tellp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get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actual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reading</a:t>
            </a:r>
            <a:r>
              <a:rPr lang="pl-PL" altLang="pl-PL" sz="2000" dirty="0">
                <a:solidFill>
                  <a:srgbClr val="008000"/>
                </a:solidFill>
              </a:rPr>
              <a:t>/</a:t>
            </a:r>
            <a:r>
              <a:rPr lang="pl-PL" altLang="pl-PL" sz="2000" dirty="0" err="1">
                <a:solidFill>
                  <a:srgbClr val="008000"/>
                </a:solidFill>
              </a:rPr>
              <a:t>writting</a:t>
            </a:r>
            <a:r>
              <a:rPr lang="pl-PL" altLang="pl-PL" sz="2000" dirty="0">
                <a:solidFill>
                  <a:srgbClr val="008000"/>
                </a:solidFill>
              </a:rPr>
              <a:t>(p) </a:t>
            </a:r>
            <a:r>
              <a:rPr lang="pl-PL" altLang="pl-PL" sz="2000" dirty="0" err="1">
                <a:solidFill>
                  <a:srgbClr val="008000"/>
                </a:solidFill>
              </a:rPr>
              <a:t>position</a:t>
            </a:r>
            <a:r>
              <a:rPr lang="pl-PL" altLang="pl-PL" sz="2000" dirty="0">
                <a:solidFill>
                  <a:srgbClr val="008000"/>
                </a:solidFill>
              </a:rPr>
              <a:t> (offset) </a:t>
            </a:r>
          </a:p>
          <a:p>
            <a:pPr lvl="2">
              <a:lnSpc>
                <a:spcPct val="90000"/>
              </a:lnSpc>
            </a:pP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seekg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seekp</a:t>
            </a:r>
            <a:r>
              <a:rPr lang="pl-PL" altLang="pl-PL" sz="2000" dirty="0">
                <a:solidFill>
                  <a:srgbClr val="008000"/>
                </a:solidFill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</a:rPr>
              <a:t>seek</a:t>
            </a:r>
            <a:r>
              <a:rPr lang="pl-PL" altLang="pl-PL" sz="2000" dirty="0">
                <a:solidFill>
                  <a:srgbClr val="008000"/>
                </a:solidFill>
              </a:rPr>
              <a:t> for </a:t>
            </a:r>
            <a:r>
              <a:rPr lang="pl-PL" altLang="pl-PL" sz="2000" dirty="0" err="1">
                <a:solidFill>
                  <a:srgbClr val="008000"/>
                </a:solidFill>
              </a:rPr>
              <a:t>reading</a:t>
            </a:r>
            <a:r>
              <a:rPr lang="pl-PL" altLang="pl-PL" sz="2000" dirty="0">
                <a:solidFill>
                  <a:srgbClr val="008000"/>
                </a:solidFill>
              </a:rPr>
              <a:t>/</a:t>
            </a:r>
            <a:r>
              <a:rPr lang="pl-PL" altLang="pl-PL" sz="2000" dirty="0" err="1">
                <a:solidFill>
                  <a:srgbClr val="008000"/>
                </a:solidFill>
              </a:rPr>
              <a:t>writting</a:t>
            </a:r>
            <a:r>
              <a:rPr lang="pl-PL" altLang="pl-PL" sz="2000" dirty="0">
                <a:solidFill>
                  <a:srgbClr val="008000"/>
                </a:solidFill>
              </a:rPr>
              <a:t> 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</a:rPr>
              <a:t> 			// </a:t>
            </a:r>
            <a:r>
              <a:rPr lang="pl-PL" altLang="pl-PL" sz="2000" dirty="0" err="1">
                <a:solidFill>
                  <a:srgbClr val="008000"/>
                </a:solidFill>
              </a:rPr>
              <a:t>overloaded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variants</a:t>
            </a:r>
            <a:r>
              <a:rPr lang="pl-PL" altLang="pl-PL" sz="2000" dirty="0">
                <a:solidFill>
                  <a:srgbClr val="008000"/>
                </a:solidFill>
              </a:rPr>
              <a:t>: </a:t>
            </a:r>
            <a:r>
              <a:rPr lang="pl-PL" altLang="pl-PL" sz="2000" dirty="0" err="1">
                <a:solidFill>
                  <a:srgbClr val="008000"/>
                </a:solidFill>
              </a:rPr>
              <a:t>relative</a:t>
            </a:r>
            <a:r>
              <a:rPr lang="pl-PL" altLang="pl-PL" sz="2000" dirty="0">
                <a:solidFill>
                  <a:srgbClr val="008000"/>
                </a:solidFill>
              </a:rPr>
              <a:t>/</a:t>
            </a:r>
            <a:r>
              <a:rPr lang="pl-PL" altLang="pl-PL" sz="2000" dirty="0" err="1">
                <a:solidFill>
                  <a:srgbClr val="008000"/>
                </a:solidFill>
              </a:rPr>
              <a:t>absolute</a:t>
            </a:r>
            <a:r>
              <a:rPr lang="pl-PL" altLang="pl-PL" sz="2000" dirty="0">
                <a:solidFill>
                  <a:srgbClr val="008000"/>
                </a:solidFill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</a:rPr>
              <a:t>position</a:t>
            </a:r>
            <a:endParaRPr lang="pl-PL" altLang="pl-PL" sz="2000" dirty="0">
              <a:solidFill>
                <a:srgbClr val="008000"/>
              </a:solidFill>
            </a:endParaRPr>
          </a:p>
          <a:p>
            <a:pPr lvl="2">
              <a:lnSpc>
                <a:spcPct val="90000"/>
              </a:lnSpc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 lvl="2">
              <a:lnSpc>
                <a:spcPct val="90000"/>
              </a:lnSpc>
            </a:pPr>
            <a:endParaRPr lang="pl-PL" altLang="pl-PL" sz="2000" dirty="0">
              <a:latin typeface="Arial Narrow" panose="020B0606020202030204" pitchFamily="34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ifstream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ibin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data.bin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::in </a:t>
            </a:r>
            <a:r>
              <a:rPr lang="pl-PL" sz="1800" b="1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binary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  <a:endParaRPr lang="pl-PL" sz="1800" dirty="0"/>
          </a:p>
          <a:p>
            <a:pPr lvl="1">
              <a:lnSpc>
                <a:spcPct val="90000"/>
              </a:lnSpc>
            </a:pPr>
            <a:endParaRPr lang="pl-PL" altLang="pl-PL" sz="2400" dirty="0"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15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Details on file stream classes</a:t>
            </a:r>
          </a:p>
          <a:p>
            <a:pPr lvl="1"/>
            <a:r>
              <a:rPr lang="pl-PL" altLang="pl-PL"/>
              <a:t>described in detail in the library reference ;-) </a:t>
            </a:r>
          </a:p>
          <a:p>
            <a:pPr lvl="1"/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6782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err="1"/>
              <a:t>Classes</a:t>
            </a:r>
            <a:r>
              <a:rPr lang="pl-PL" altLang="pl-PL" dirty="0"/>
              <a:t> for </a:t>
            </a:r>
            <a:r>
              <a:rPr lang="pl-PL" altLang="pl-PL" dirty="0" err="1"/>
              <a:t>memory</a:t>
            </a:r>
            <a:r>
              <a:rPr lang="pl-PL" altLang="pl-PL" dirty="0"/>
              <a:t> </a:t>
            </a:r>
            <a:r>
              <a:rPr lang="pl-PL" altLang="pl-PL" dirty="0" err="1"/>
              <a:t>streams</a:t>
            </a:r>
            <a:r>
              <a:rPr lang="pl-PL" altLang="pl-PL" dirty="0"/>
              <a:t> (string </a:t>
            </a:r>
            <a:r>
              <a:rPr lang="pl-PL" altLang="pl-PL" dirty="0" err="1"/>
              <a:t>streams</a:t>
            </a:r>
            <a:r>
              <a:rPr lang="pl-PL" altLang="pl-PL" dirty="0"/>
              <a:t>)</a:t>
            </a:r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input</a:t>
            </a:r>
            <a:r>
              <a:rPr lang="pl-PL" altLang="pl-PL" dirty="0"/>
              <a:t>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2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istringstream</a:t>
            </a:r>
            <a:r>
              <a:rPr lang="pl-PL" altLang="pl-PL" dirty="0"/>
              <a:t> (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2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basic_istringstream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2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sz="22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basic_istream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2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/) 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 err="1"/>
              <a:t>output</a:t>
            </a:r>
            <a:r>
              <a:rPr lang="pl-PL" altLang="pl-PL" dirty="0"/>
              <a:t>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2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ostringstream</a:t>
            </a:r>
            <a:r>
              <a:rPr lang="pl-PL" altLang="pl-PL" dirty="0"/>
              <a:t> (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2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basic_ostringstream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dirty="0" smtClean="0"/>
              <a:t>/ 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sz="22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basic_ostream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2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/)</a:t>
            </a:r>
            <a:endParaRPr lang="pl-PL" altLang="pl-PL" dirty="0"/>
          </a:p>
          <a:p>
            <a:pPr lvl="1">
              <a:lnSpc>
                <a:spcPct val="90000"/>
              </a:lnSpc>
            </a:pPr>
            <a:r>
              <a:rPr lang="pl-PL" altLang="pl-PL" dirty="0"/>
              <a:t>i/o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2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stringstream</a:t>
            </a:r>
            <a:r>
              <a:rPr lang="pl-PL" altLang="pl-PL" dirty="0"/>
              <a:t> (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2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basic_stringstream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dirty="0" smtClean="0"/>
              <a:t>/ </a:t>
            </a:r>
            <a:r>
              <a:rPr lang="pl-PL" altLang="pl-PL" dirty="0" err="1"/>
              <a:t>derived</a:t>
            </a:r>
            <a:r>
              <a:rPr lang="pl-PL" altLang="pl-PL" dirty="0"/>
              <a:t> from </a:t>
            </a:r>
            <a:r>
              <a:rPr lang="pl-PL" altLang="pl-PL" sz="22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basic_iostream</a:t>
            </a:r>
            <a:r>
              <a:rPr lang="pl-PL" sz="22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2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pl-PL" altLang="pl-PL" dirty="0" smtClean="0"/>
              <a:t>/)</a:t>
            </a:r>
            <a:endParaRPr lang="pl-PL" altLang="pl-PL" dirty="0"/>
          </a:p>
          <a:p>
            <a:pPr lvl="1">
              <a:lnSpc>
                <a:spcPct val="90000"/>
              </a:lnSpc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38128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details</a:t>
            </a:r>
            <a:endParaRPr lang="en-US" altLang="pl-PL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/>
              <a:t>Details on memory stream classes</a:t>
            </a:r>
          </a:p>
          <a:p>
            <a:pPr lvl="1"/>
            <a:r>
              <a:rPr lang="pl-PL" altLang="pl-PL"/>
              <a:t>described in detail in the library reference ;-)</a:t>
            </a:r>
          </a:p>
          <a:p>
            <a:pPr lvl="1"/>
            <a:endParaRPr lang="pl-PL" altLang="pl-PL"/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7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Standard C++ I/O streams</a:t>
            </a:r>
            <a:endParaRPr lang="en-US" altLang="pl-PL"/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altLang="pl-PL" sz="2800" dirty="0" err="1"/>
              <a:t>IOStream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library</a:t>
            </a:r>
            <a:r>
              <a:rPr lang="pl-PL" altLang="pl-PL" sz="2800" dirty="0"/>
              <a:t> (</a:t>
            </a:r>
            <a:r>
              <a:rPr lang="pl-PL" alt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iostream</a:t>
            </a:r>
            <a:r>
              <a:rPr lang="pl-PL" altLang="pl-PL" sz="2800" dirty="0"/>
              <a:t>)</a:t>
            </a:r>
          </a:p>
          <a:p>
            <a:pPr lvl="1"/>
            <a:endParaRPr lang="pl-PL" altLang="pl-PL" sz="2400" dirty="0"/>
          </a:p>
          <a:p>
            <a:pPr lvl="1"/>
            <a:r>
              <a:rPr lang="pl-PL" altLang="pl-PL" sz="2400" dirty="0" err="1"/>
              <a:t>it’s</a:t>
            </a:r>
            <a:r>
              <a:rPr lang="pl-PL" altLang="pl-PL" sz="2400" dirty="0"/>
              <a:t> the </a:t>
            </a:r>
            <a:r>
              <a:rPr lang="pl-PL" altLang="pl-PL" sz="2400" dirty="0" err="1"/>
              <a:t>oldest</a:t>
            </a:r>
            <a:r>
              <a:rPr lang="pl-PL" altLang="pl-PL" sz="2400" dirty="0"/>
              <a:t> part of the standard </a:t>
            </a:r>
            <a:r>
              <a:rPr lang="pl-PL" altLang="pl-PL" sz="2400" dirty="0" err="1"/>
              <a:t>library</a:t>
            </a:r>
            <a:endParaRPr lang="pl-PL" altLang="pl-PL" sz="2400" dirty="0"/>
          </a:p>
          <a:p>
            <a:pPr lvl="1"/>
            <a:r>
              <a:rPr lang="pl-PL" altLang="pl-PL" sz="2400" dirty="0" err="1"/>
              <a:t>developed</a:t>
            </a:r>
            <a:r>
              <a:rPr lang="pl-PL" altLang="pl-PL" sz="2400" dirty="0"/>
              <a:t> by AT&amp;T</a:t>
            </a:r>
          </a:p>
          <a:p>
            <a:pPr lvl="1"/>
            <a:endParaRPr lang="pl-PL" altLang="pl-PL" sz="2400" dirty="0"/>
          </a:p>
          <a:p>
            <a:pPr lvl="1"/>
            <a:r>
              <a:rPr lang="pl-PL" altLang="pl-PL" sz="2400" dirty="0" err="1"/>
              <a:t>support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internationalization</a:t>
            </a:r>
            <a:endParaRPr lang="pl-PL" altLang="pl-PL" sz="2400" dirty="0"/>
          </a:p>
          <a:p>
            <a:pPr lvl="1"/>
            <a:r>
              <a:rPr lang="pl-PL" altLang="pl-PL" sz="2400" dirty="0"/>
              <a:t>string </a:t>
            </a:r>
            <a:r>
              <a:rPr lang="pl-PL" altLang="pl-PL" sz="2400" dirty="0" err="1"/>
              <a:t>types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supported</a:t>
            </a:r>
            <a:r>
              <a:rPr lang="pl-PL" altLang="pl-PL" sz="2400" dirty="0"/>
              <a:t> by </a:t>
            </a:r>
            <a:r>
              <a:rPr lang="pl-PL" altLang="pl-PL" sz="2400" dirty="0" err="1"/>
              <a:t>library</a:t>
            </a:r>
            <a:endParaRPr lang="pl-PL" altLang="pl-PL" sz="2400" dirty="0"/>
          </a:p>
          <a:p>
            <a:pPr lvl="2"/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altLang="pl-PL" sz="2000" dirty="0" smtClean="0"/>
              <a:t> </a:t>
            </a:r>
            <a:r>
              <a:rPr lang="pl-PL" altLang="pl-PL" sz="2000" dirty="0"/>
              <a:t>(</a:t>
            </a:r>
            <a:r>
              <a:rPr lang="pl-PL" altLang="pl-PL" sz="2000" dirty="0" err="1"/>
              <a:t>backward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compatibility</a:t>
            </a:r>
            <a:r>
              <a:rPr lang="pl-PL" altLang="pl-PL" sz="2000" dirty="0"/>
              <a:t>)</a:t>
            </a:r>
          </a:p>
          <a:p>
            <a:pPr lvl="2">
              <a:defRPr/>
            </a:pPr>
            <a:r>
              <a:rPr 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</a:p>
          <a:p>
            <a:pPr lvl="1"/>
            <a:endParaRPr lang="pl-PL" altLang="pl-PL" sz="2400" dirty="0"/>
          </a:p>
          <a:p>
            <a:pPr lvl="1"/>
            <a:r>
              <a:rPr lang="pl-PL" alt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iostream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a </a:t>
            </a:r>
            <a:r>
              <a:rPr lang="pl-PL" altLang="pl-PL" sz="2400" dirty="0" err="1"/>
              <a:t>library</a:t>
            </a:r>
            <a:r>
              <a:rPr lang="pl-PL" altLang="pl-PL" sz="2400" dirty="0"/>
              <a:t> of </a:t>
            </a:r>
            <a:r>
              <a:rPr lang="pl-PL" altLang="pl-PL" sz="2400" u="sng" dirty="0" err="1"/>
              <a:t>templates</a:t>
            </a:r>
            <a:r>
              <a:rPr lang="pl-PL" altLang="pl-PL" sz="2400" dirty="0" smtClean="0"/>
              <a:t>, </a:t>
            </a:r>
            <a:r>
              <a:rPr lang="pl-PL" altLang="pl-PL" sz="2400" dirty="0" err="1" smtClean="0"/>
              <a:t>that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exploits</a:t>
            </a:r>
            <a:r>
              <a:rPr lang="pl-PL" altLang="pl-PL" sz="2400" dirty="0" smtClean="0"/>
              <a:t> </a:t>
            </a:r>
            <a:r>
              <a:rPr lang="pl-PL" altLang="pl-PL" sz="2400" u="sng" dirty="0" err="1" smtClean="0"/>
              <a:t>multiple</a:t>
            </a:r>
            <a:r>
              <a:rPr lang="pl-PL" altLang="pl-PL" sz="2400" u="sng" dirty="0" smtClean="0"/>
              <a:t> </a:t>
            </a:r>
            <a:r>
              <a:rPr lang="pl-PL" altLang="pl-PL" sz="2400" u="sng" dirty="0" err="1" smtClean="0"/>
              <a:t>inheritance</a:t>
            </a:r>
            <a:r>
              <a:rPr lang="pl-PL" altLang="pl-PL" sz="2400" dirty="0" smtClean="0"/>
              <a:t>, </a:t>
            </a:r>
            <a:r>
              <a:rPr lang="pl-PL" altLang="pl-PL" sz="2400" u="sng" dirty="0" err="1" smtClean="0"/>
              <a:t>virtual</a:t>
            </a:r>
            <a:r>
              <a:rPr lang="pl-PL" altLang="pl-PL" sz="2400" u="sng" dirty="0" smtClean="0"/>
              <a:t> </a:t>
            </a:r>
            <a:r>
              <a:rPr lang="pl-PL" altLang="pl-PL" sz="2400" u="sng" dirty="0" err="1" smtClean="0"/>
              <a:t>inheritance</a:t>
            </a:r>
            <a:r>
              <a:rPr lang="pl-PL" altLang="pl-PL" sz="2400" dirty="0" smtClean="0"/>
              <a:t> and </a:t>
            </a:r>
            <a:r>
              <a:rPr lang="pl-PL" altLang="pl-PL" sz="2400" u="sng" dirty="0" err="1" smtClean="0"/>
              <a:t>exception</a:t>
            </a:r>
            <a:r>
              <a:rPr lang="pl-PL" altLang="pl-PL" sz="2400" u="sng" dirty="0" smtClean="0"/>
              <a:t> </a:t>
            </a:r>
            <a:r>
              <a:rPr lang="pl-PL" altLang="pl-PL" sz="2400" u="sng" dirty="0" err="1"/>
              <a:t>mechanism</a:t>
            </a:r>
            <a:endParaRPr lang="en-US" alt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41504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 err="1"/>
              <a:t>Repetitio</a:t>
            </a:r>
            <a:r>
              <a:rPr lang="en-US" b="1" dirty="0"/>
              <a:t> </a:t>
            </a:r>
            <a:r>
              <a:rPr lang="en-US" b="1" dirty="0" err="1"/>
              <a:t>est</a:t>
            </a:r>
            <a:r>
              <a:rPr lang="en-US" b="1" dirty="0"/>
              <a:t> mater </a:t>
            </a:r>
            <a:r>
              <a:rPr lang="en-US" b="1" dirty="0" err="1"/>
              <a:t>studiorum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err="1"/>
              <a:t>classes</a:t>
            </a:r>
            <a:endParaRPr lang="pl-PL" altLang="pl-PL" dirty="0"/>
          </a:p>
          <a:p>
            <a:endParaRPr lang="pl-PL" altLang="pl-PL" dirty="0"/>
          </a:p>
          <a:p>
            <a:pPr lvl="1"/>
            <a:r>
              <a:rPr lang="pl-PL" altLang="pl-PL" dirty="0" err="1"/>
              <a:t>input</a:t>
            </a:r>
            <a:r>
              <a:rPr lang="pl-PL" altLang="pl-PL" dirty="0"/>
              <a:t>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pl-PL" altLang="pl-PL" dirty="0"/>
              <a:t> (from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basic_istream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dirty="0" smtClean="0"/>
              <a:t>) </a:t>
            </a:r>
            <a:endParaRPr lang="pl-PL" altLang="pl-PL" dirty="0"/>
          </a:p>
          <a:p>
            <a:pPr lvl="1"/>
            <a:endParaRPr lang="pl-PL" altLang="pl-PL" dirty="0"/>
          </a:p>
          <a:p>
            <a:pPr lvl="1"/>
            <a:r>
              <a:rPr lang="pl-PL" altLang="pl-PL" dirty="0" err="1"/>
              <a:t>output</a:t>
            </a:r>
            <a:r>
              <a:rPr lang="pl-PL" altLang="pl-PL" dirty="0"/>
              <a:t> </a:t>
            </a:r>
            <a:r>
              <a:rPr lang="pl-PL" altLang="pl-PL" dirty="0" err="1"/>
              <a:t>stream</a:t>
            </a:r>
            <a:r>
              <a:rPr lang="pl-PL" altLang="pl-PL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pl-PL" altLang="pl-PL" dirty="0"/>
              <a:t> (from </a:t>
            </a:r>
            <a:r>
              <a:rPr lang="pl-PL" altLang="pl-PL" dirty="0" err="1"/>
              <a:t>template</a:t>
            </a:r>
            <a:r>
              <a:rPr lang="pl-PL" altLang="pl-PL" dirty="0"/>
              <a:t>: </a:t>
            </a:r>
            <a:r>
              <a:rPr lang="pl-PL" altLang="pl-PL" sz="2400" dirty="0" err="1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basic_ostream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pl-PL" altLang="pl-PL" dirty="0" smtClean="0"/>
              <a:t>)</a:t>
            </a:r>
            <a:endParaRPr lang="pl-PL" altLang="pl-PL" dirty="0"/>
          </a:p>
          <a:p>
            <a:pPr lvl="1"/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763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507288" cy="50405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pl-PL" dirty="0"/>
              <a:t>objects (header file: </a:t>
            </a:r>
            <a:r>
              <a:rPr lang="en-US" alt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altLang="pl-PL" sz="24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iostream</a:t>
            </a:r>
            <a:r>
              <a:rPr lang="en-US" altLang="pl-PL" sz="24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altLang="pl-PL" dirty="0"/>
              <a:t>)</a:t>
            </a:r>
          </a:p>
          <a:p>
            <a:pPr>
              <a:lnSpc>
                <a:spcPct val="90000"/>
              </a:lnSpc>
            </a:pPr>
            <a:endParaRPr lang="en-US" altLang="pl-PL" dirty="0"/>
          </a:p>
          <a:p>
            <a:pPr lvl="1">
              <a:lnSpc>
                <a:spcPct val="90000"/>
              </a:lnSpc>
            </a:pPr>
            <a:r>
              <a:rPr lang="en-US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en-US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//</a:t>
            </a:r>
            <a:r>
              <a:rPr lang="en-US" alt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stdin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, buffered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		</a:t>
            </a:r>
          </a:p>
          <a:p>
            <a:pPr lvl="1">
              <a:lnSpc>
                <a:spcPct val="90000"/>
              </a:lnSpc>
            </a:pPr>
            <a:r>
              <a:rPr lang="en-US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alt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pl-PL" altLang="pl-PL" sz="24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alt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stdout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buffered</a:t>
            </a:r>
          </a:p>
          <a:p>
            <a:pPr lvl="1">
              <a:lnSpc>
                <a:spcPct val="90000"/>
              </a:lnSpc>
            </a:pPr>
            <a:r>
              <a:rPr lang="en-US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cerr</a:t>
            </a:r>
            <a:r>
              <a:rPr lang="en-US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alt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stderr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not 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buffered</a:t>
            </a:r>
            <a:r>
              <a:rPr lang="pl-PL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by</a:t>
            </a:r>
            <a:endParaRPr lang="en-US" altLang="pl-PL" sz="24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		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altLang="pl-PL" sz="2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pl-PL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outputs to console</a:t>
            </a:r>
          </a:p>
          <a:p>
            <a:pPr lvl="1">
              <a:lnSpc>
                <a:spcPct val="90000"/>
              </a:lnSpc>
            </a:pPr>
            <a:r>
              <a:rPr lang="en-US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clog;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	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 C equivalent, buffered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			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altLang="pl-PL" sz="2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def</a:t>
            </a:r>
            <a:r>
              <a:rPr lang="pl-PL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alt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output </a:t>
            </a:r>
            <a:r>
              <a:rPr lang="en-US" alt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 console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pl-PL" sz="24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wcin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wcout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wcerr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wclog</a:t>
            </a:r>
            <a:r>
              <a:rPr lang="pl-PL" sz="2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– </a:t>
            </a:r>
            <a:r>
              <a:rPr lang="pl-PL" sz="2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 </a:t>
            </a:r>
            <a:r>
              <a:rPr lang="pl-PL" sz="2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wchar_t</a:t>
            </a:r>
            <a:endParaRPr lang="pl-PL" sz="24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</a:pP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17691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err="1"/>
              <a:t>operators</a:t>
            </a: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altLang="pl-PL" sz="2400" dirty="0"/>
              <a:t> and </a:t>
            </a:r>
            <a:r>
              <a:rPr lang="pl-PL" altLang="pl-PL" sz="2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</a:p>
          <a:p>
            <a:pPr lvl="1">
              <a:lnSpc>
                <a:spcPct val="80000"/>
              </a:lnSpc>
              <a:defRPr/>
            </a:pPr>
            <a:r>
              <a:rPr lang="pl-PL" altLang="pl-PL" sz="2000" dirty="0" err="1"/>
              <a:t>overloaded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fundamental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types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including</a:t>
            </a:r>
            <a:r>
              <a:rPr lang="pl-PL" altLang="pl-PL" sz="2000" dirty="0"/>
              <a:t> </a:t>
            </a:r>
            <a:r>
              <a:rPr 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>
                <a:latin typeface="Arial Narrow" pitchFamily="34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sz="2000" dirty="0">
                <a:latin typeface="Arial Narrow" pitchFamily="34" charset="0"/>
              </a:rPr>
              <a:t>, 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pl-PL" sz="2000" dirty="0">
                <a:latin typeface="Arial Narrow" pitchFamily="34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sz="2000" dirty="0">
                <a:latin typeface="Arial Narrow" pitchFamily="34" charset="0"/>
              </a:rPr>
              <a:t>, </a:t>
            </a: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pl-PL" sz="2000" dirty="0">
                <a:latin typeface="Arial Narrow" pitchFamily="34" charset="0"/>
              </a:rPr>
              <a:t>,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smtClean="0"/>
              <a:t>to </a:t>
            </a:r>
            <a:r>
              <a:rPr lang="pl-PL" altLang="pl-PL" sz="2000" dirty="0"/>
              <a:t>be </a:t>
            </a:r>
            <a:r>
              <a:rPr lang="pl-PL" altLang="pl-PL" sz="2000" dirty="0" err="1"/>
              <a:t>overloaded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classes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requiring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stream</a:t>
            </a:r>
            <a:r>
              <a:rPr lang="pl-PL" altLang="pl-PL" sz="2000" dirty="0"/>
              <a:t> i/o</a:t>
            </a:r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 marL="0" indent="0">
              <a:buNone/>
            </a:pPr>
            <a:r>
              <a:rPr lang="pl-PL" sz="21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21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i, ii; </a:t>
            </a:r>
          </a:p>
          <a:p>
            <a:pPr marL="0" indent="0">
              <a:buNone/>
            </a:pP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double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d;</a:t>
            </a:r>
          </a:p>
          <a:p>
            <a:pPr marL="0" indent="0">
              <a:buNone/>
            </a:pPr>
            <a:endParaRPr lang="pl-PL" sz="21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ii;</a:t>
            </a:r>
          </a:p>
          <a:p>
            <a:pPr marL="0" indent="0">
              <a:buNone/>
            </a:pP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cin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</a:t>
            </a:r>
            <a:r>
              <a:rPr lang="pl-PL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d;</a:t>
            </a:r>
          </a:p>
          <a:p>
            <a:pPr marL="0" indent="0">
              <a:buNone/>
            </a:pP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ii; </a:t>
            </a:r>
          </a:p>
          <a:p>
            <a:pPr marL="0" indent="0">
              <a:buNone/>
            </a:pP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</a:t>
            </a:r>
            <a:r>
              <a:rPr lang="pl-PL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d;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</a:t>
            </a:r>
            <a:r>
              <a:rPr lang="en-US" sz="21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ni</a:t>
            </a:r>
            <a:r>
              <a:rPr lang="en-US" sz="2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is "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and d is "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 </a:t>
            </a:r>
            <a:r>
              <a:rPr lang="en-US" sz="21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1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\n"</a:t>
            </a:r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pl-PL" sz="21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l-PL" altLang="pl-PL" sz="2400" dirty="0" err="1" smtClean="0"/>
              <a:t>Recall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overloading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operators</a:t>
            </a: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altLang="pl-PL" sz="2400" dirty="0"/>
              <a:t> and </a:t>
            </a:r>
            <a:r>
              <a:rPr lang="pl-PL" altLang="pl-PL" sz="2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 </a:t>
            </a:r>
            <a:r>
              <a:rPr lang="pl-PL" altLang="pl-PL" sz="2400" dirty="0" smtClean="0">
                <a:cs typeface="Times New Roman" panose="02020603050405020304" pitchFamily="18" charset="0"/>
              </a:rPr>
              <a:t>for </a:t>
            </a:r>
            <a:r>
              <a:rPr lang="pl-PL" altLang="pl-PL" sz="2400" dirty="0" err="1">
                <a:cs typeface="Times New Roman" panose="02020603050405020304" pitchFamily="18" charset="0"/>
              </a:rPr>
              <a:t>user’s</a:t>
            </a:r>
            <a:r>
              <a:rPr lang="pl-PL" altLang="pl-PL" sz="2400" dirty="0">
                <a:cs typeface="Times New Roman" panose="02020603050405020304" pitchFamily="18" charset="0"/>
              </a:rPr>
              <a:t> </a:t>
            </a:r>
            <a:r>
              <a:rPr lang="pl-PL" altLang="pl-PL" sz="2400" dirty="0" err="1">
                <a:cs typeface="Times New Roman" panose="02020603050405020304" pitchFamily="18" charset="0"/>
              </a:rPr>
              <a:t>types</a:t>
            </a:r>
            <a:endParaRPr lang="pl-PL" altLang="pl-PL" sz="2400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declared</a:t>
            </a:r>
            <a:r>
              <a:rPr lang="pl-PL" altLang="pl-PL" sz="2000" dirty="0"/>
              <a:t> as </a:t>
            </a:r>
            <a:r>
              <a:rPr lang="pl-PL" altLang="pl-PL" sz="2000" dirty="0" err="1"/>
              <a:t>friend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global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operators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usually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defined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within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/</a:t>
            </a:r>
            <a:r>
              <a:rPr lang="pl-PL" altLang="pl-PL" sz="2000" dirty="0" err="1"/>
              <a:t>struct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definition</a:t>
            </a:r>
            <a:endParaRPr lang="pl-PL" altLang="pl-PL" sz="20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usually</a:t>
            </a:r>
            <a:r>
              <a:rPr lang="pl-PL" altLang="pl-PL" sz="2000" dirty="0"/>
              <a:t> express </a:t>
            </a:r>
            <a:r>
              <a:rPr lang="pl-PL" altLang="pl-PL" sz="2000" dirty="0" err="1"/>
              <a:t>user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type</a:t>
            </a:r>
            <a:r>
              <a:rPr lang="pl-PL" altLang="pl-PL" sz="2000" dirty="0"/>
              <a:t> i/o in </a:t>
            </a:r>
            <a:r>
              <a:rPr lang="pl-PL" altLang="pl-PL" sz="2000" dirty="0" err="1"/>
              <a:t>terms</a:t>
            </a:r>
            <a:r>
              <a:rPr lang="pl-PL" altLang="pl-PL" sz="2000" dirty="0"/>
              <a:t> of i/o of </a:t>
            </a:r>
            <a:r>
              <a:rPr lang="pl-PL" altLang="pl-PL" sz="2000" dirty="0" err="1"/>
              <a:t>type’s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components</a:t>
            </a:r>
            <a:r>
              <a:rPr lang="pl-PL" altLang="pl-PL" sz="2000" dirty="0"/>
              <a:t> </a:t>
            </a:r>
          </a:p>
          <a:p>
            <a:pPr>
              <a:lnSpc>
                <a:spcPct val="80000"/>
              </a:lnSpc>
            </a:pPr>
            <a:endParaRPr lang="pl-PL" altLang="pl-PL" sz="1400" dirty="0" smtClean="0">
              <a:latin typeface="Arial Narrow" panose="020B0606020202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struct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point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x, y;</a:t>
            </a:r>
          </a:p>
          <a:p>
            <a:pPr marL="0" indent="0">
              <a:lnSpc>
                <a:spcPct val="80000"/>
              </a:lnSpc>
              <a:buNone/>
            </a:pP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friend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 &gt;&gt;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.x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.y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endParaRPr lang="pl-PL" sz="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friend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 &lt;&lt;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 </a:t>
            </a:r>
            <a:r>
              <a:rPr lang="en-US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pl-PL" sz="18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pl-PL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.x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' '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.y</a:t>
            </a: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  <a:endParaRPr lang="pl-PL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3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IOStream library – basics</a:t>
            </a:r>
            <a:endParaRPr lang="en-US" altLang="pl-PL"/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l-PL" altLang="pl-PL" sz="2400" dirty="0" err="1"/>
              <a:t>Manipulators</a:t>
            </a:r>
            <a:r>
              <a:rPr lang="pl-PL" altLang="pl-PL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this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are</a:t>
            </a:r>
            <a:r>
              <a:rPr lang="pl-PL" altLang="pl-PL" sz="2000" dirty="0"/>
              <a:t> </a:t>
            </a:r>
            <a:r>
              <a:rPr lang="pl-PL" altLang="pl-PL" sz="2000" u="sng" dirty="0" err="1"/>
              <a:t>objects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used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modify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default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behaviour</a:t>
            </a:r>
            <a:r>
              <a:rPr lang="pl-PL" altLang="pl-PL" sz="2000" dirty="0"/>
              <a:t> of a </a:t>
            </a:r>
            <a:r>
              <a:rPr lang="pl-PL" altLang="pl-PL" sz="2000" dirty="0" err="1"/>
              <a:t>stream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e.g</a:t>
            </a:r>
            <a:r>
              <a:rPr lang="pl-PL" altLang="pl-PL" sz="2000" dirty="0"/>
              <a:t>. </a:t>
            </a:r>
            <a:r>
              <a:rPr lang="pl-PL" altLang="pl-PL" sz="2000" dirty="0" err="1"/>
              <a:t>formatting</a:t>
            </a:r>
            <a:r>
              <a:rPr lang="pl-PL" altLang="pl-PL" sz="2000" dirty="0"/>
              <a:t>), </a:t>
            </a:r>
            <a:r>
              <a:rPr lang="pl-PL" altLang="pl-PL" sz="2000" dirty="0" err="1"/>
              <a:t>output</a:t>
            </a:r>
            <a:r>
              <a:rPr lang="pl-PL" altLang="pl-PL" sz="2000" dirty="0"/>
              <a:t> ” </a:t>
            </a:r>
            <a:r>
              <a:rPr lang="pl-PL" altLang="pl-PL" sz="2000" dirty="0" smtClean="0"/>
              <a:t>end </a:t>
            </a:r>
            <a:r>
              <a:rPr lang="pl-PL" altLang="pl-PL" sz="2000" dirty="0"/>
              <a:t>of </a:t>
            </a:r>
            <a:r>
              <a:rPr lang="pl-PL" altLang="pl-PL" sz="2000" dirty="0" err="1"/>
              <a:t>line</a:t>
            </a:r>
            <a:r>
              <a:rPr lang="pl-PL" altLang="pl-PL" sz="2000" dirty="0"/>
              <a:t>” etc.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programmer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may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his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own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operators</a:t>
            </a:r>
            <a:endParaRPr lang="pl-PL" altLang="pl-PL" sz="2000" dirty="0"/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pl-PL" sz="2000" dirty="0">
                <a:latin typeface="Arial Narrow" pitchFamily="34" charset="0"/>
              </a:rPr>
              <a:t> 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outputs end of line and flushes the stream buffer</a:t>
            </a:r>
            <a:endParaRPr lang="pl-PL" sz="24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 algn="ctr">
              <a:lnSpc>
                <a:spcPct val="90000"/>
              </a:lnSpc>
              <a:buNone/>
              <a:defRPr/>
            </a:pPr>
            <a:endParaRPr lang="pl-PL" sz="2000" dirty="0">
              <a:solidFill>
                <a:schemeClr val="folHlink"/>
              </a:solidFill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"\</a:t>
            </a:r>
            <a:r>
              <a:rPr lang="en-US" sz="18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ni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is 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 and d is 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d </a:t>
            </a:r>
            <a:r>
              <a:rPr lang="en-US" sz="18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pl-PL" sz="2100" dirty="0">
              <a:latin typeface="Arial Narrow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endParaRPr lang="pl-PL" sz="2000" dirty="0">
              <a:latin typeface="Arial Narrow" pitchFamily="34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ends</a:t>
            </a:r>
            <a:r>
              <a:rPr lang="pl-PL" sz="2000" dirty="0">
                <a:highlight>
                  <a:srgbClr val="FFFFFF"/>
                </a:highlight>
                <a:latin typeface="Arial Narrow" pitchFamily="34" charset="0"/>
              </a:rPr>
              <a:t>           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\0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ws</a:t>
            </a:r>
            <a:r>
              <a:rPr lang="pl-PL" sz="2000" dirty="0">
                <a:solidFill>
                  <a:schemeClr val="folHlink"/>
                </a:solidFill>
                <a:latin typeface="Arial Narrow" pitchFamily="34" charset="0"/>
              </a:rPr>
              <a:t>	                </a:t>
            </a:r>
            <a:r>
              <a:rPr lang="pl-PL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 </a:t>
            </a:r>
            <a:r>
              <a:rPr lang="en-US" sz="18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istream</a:t>
            </a: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stream read (and skip) white spaces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en-US" sz="18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flush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pl-PL" sz="1800" dirty="0">
              <a:solidFill>
                <a:srgbClr val="008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flush</a:t>
            </a:r>
            <a:endParaRPr lang="pl-PL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None/>
              <a:defRPr/>
            </a:pP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dec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hex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oct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3542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15044</TotalTime>
  <Words>1239</Words>
  <Application>Microsoft Office PowerPoint</Application>
  <PresentationFormat>Pokaz na ekranie (4:3)</PresentationFormat>
  <Paragraphs>424</Paragraphs>
  <Slides>41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41</vt:i4>
      </vt:variant>
    </vt:vector>
  </HeadingPairs>
  <TitlesOfParts>
    <vt:vector size="42" baseType="lpstr">
      <vt:lpstr>Motyw pakietu Office</vt:lpstr>
      <vt:lpstr>         </vt:lpstr>
      <vt:lpstr>         </vt:lpstr>
      <vt:lpstr>C++ Language Library</vt:lpstr>
      <vt:lpstr>Standard C++ I/O streams</vt:lpstr>
      <vt:lpstr>IOStream library – basics</vt:lpstr>
      <vt:lpstr>IOStream library – basics</vt:lpstr>
      <vt:lpstr>IOStream library – basics</vt:lpstr>
      <vt:lpstr>IOStream library – basics</vt:lpstr>
      <vt:lpstr>IOStream library – basics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details</vt:lpstr>
      <vt:lpstr>IOStream library – basics</vt:lpstr>
      <vt:lpstr>IOStream library – basics</vt:lpstr>
      <vt:lpstr>IOStream library – basics</vt:lpstr>
      <vt:lpstr>IOStream library – basics</vt:lpstr>
      <vt:lpstr>IOStream library – details</vt:lpstr>
      <vt:lpstr>IOStream library – basics</vt:lpstr>
      <vt:lpstr>IOStream library – details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464</cp:revision>
  <dcterms:created xsi:type="dcterms:W3CDTF">2018-03-21T20:01:06Z</dcterms:created>
  <dcterms:modified xsi:type="dcterms:W3CDTF">2020-02-27T19:51:39Z</dcterms:modified>
</cp:coreProperties>
</file>